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Robo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regular.fntdata"/><Relationship Id="rId47" Type="http://schemas.openxmlformats.org/officeDocument/2006/relationships/slide" Target="slides/slide41.xml"/><Relationship Id="rId49" Type="http://schemas.openxmlformats.org/officeDocument/2006/relationships/font" Target="fonts/Robot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Italic.fntdata"/><Relationship Id="rId50" Type="http://schemas.openxmlformats.org/officeDocument/2006/relationships/font" Target="fonts/Robo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0e9ac00da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0e9ac00da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0e9ac00da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0e9ac00da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0476e6be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0476e6be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ef086a02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ef086a02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0e9ac00da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0e9ac00da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8990b571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8990b571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0e9ac00da0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20e9ac00da0_0_6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0e9ac00da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0e9ac00da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8990b571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8990b571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0e9ac00da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0e9ac00da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0e9ac00da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0e9ac00da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0e9ac00da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0e9ac00da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0e9ac00da0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20e9ac00da0_0_6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0e9ac00da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0e9ac00da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0e9ac00da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0e9ac00da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0e9ac00da0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20e9ac00da0_0_7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8990b5714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8990b5714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0e9ac00da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0e9ac00da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8990b5714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8990b5714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8990b5714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8990b5714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8990b5714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8990b5714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0e9ac00da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20e9ac00da0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8990b5714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8990b5714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8990b5714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8990b5714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8990b5714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8990b5714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8990b5714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8990b5714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0e9ac00da0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0e9ac00da0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8990b5714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8990b5714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8990b5714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8990b5714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8990b5714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8990b5714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8990b5714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8990b5714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8990b5714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8990b5714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0e9ac00da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0e9ac00da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8990b5714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8990b57147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0e9ac00da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0e9ac00da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0e9ac00da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0e9ac00da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0e9ac00da0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20e9ac00da0_0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0e9ac00da0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0e9ac00da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0e9ac00da0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20e9ac00da0_0_4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0e9ac00da0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20e9ac00da0_0_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www.ncbi.nlm.nih.gov/books/NBK27145/" TargetMode="External"/><Relationship Id="rId4" Type="http://schemas.openxmlformats.org/officeDocument/2006/relationships/image" Target="../media/image10.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nature.com/articles/s41467-021-22210-3"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www.nature.com/articles/s41467-021-22210-3"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5.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www.ncbi.nlm.nih.gov/books/NBK27145/" TargetMode="Externa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hyperlink" Target="https://www.ncbi.nlm.nih.gov/books/NBK27145/"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11700" y="1553150"/>
            <a:ext cx="8520600" cy="1389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en" sz="2980"/>
              <a:t>Immune Cell Receptor Profiling of scRNA seq for Covid-19</a:t>
            </a:r>
            <a:endParaRPr sz="298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p:nvPr/>
        </p:nvSpPr>
        <p:spPr>
          <a:xfrm>
            <a:off x="246925" y="115975"/>
            <a:ext cx="1414260" cy="846612"/>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4"/>
          <p:cNvSpPr txBox="1"/>
          <p:nvPr/>
        </p:nvSpPr>
        <p:spPr>
          <a:xfrm>
            <a:off x="443350" y="157150"/>
            <a:ext cx="10233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Stem cells in bone marrow. B cells and T cells formed here </a:t>
            </a:r>
            <a:r>
              <a:rPr lang="en" sz="1600"/>
              <a:t> </a:t>
            </a:r>
            <a:endParaRPr sz="1600"/>
          </a:p>
        </p:txBody>
      </p:sp>
      <p:sp>
        <p:nvSpPr>
          <p:cNvPr id="235" name="Google Shape;235;p34"/>
          <p:cNvSpPr/>
          <p:nvPr/>
        </p:nvSpPr>
        <p:spPr>
          <a:xfrm>
            <a:off x="1788400" y="441475"/>
            <a:ext cx="404100" cy="254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4"/>
          <p:cNvSpPr txBox="1"/>
          <p:nvPr/>
        </p:nvSpPr>
        <p:spPr>
          <a:xfrm flipH="1">
            <a:off x="2192625" y="239125"/>
            <a:ext cx="1234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After maturation, B cells move to lymphatic system</a:t>
            </a:r>
            <a:endParaRPr sz="900"/>
          </a:p>
        </p:txBody>
      </p:sp>
      <p:sp>
        <p:nvSpPr>
          <p:cNvPr id="237" name="Google Shape;237;p34"/>
          <p:cNvSpPr/>
          <p:nvPr/>
        </p:nvSpPr>
        <p:spPr>
          <a:xfrm>
            <a:off x="3427125" y="396600"/>
            <a:ext cx="4041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4"/>
          <p:cNvSpPr txBox="1"/>
          <p:nvPr/>
        </p:nvSpPr>
        <p:spPr>
          <a:xfrm>
            <a:off x="3868625" y="157150"/>
            <a:ext cx="1234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Naive</a:t>
            </a:r>
            <a:r>
              <a:rPr lang="en" sz="900"/>
              <a:t> B cell in the lymphatic system encounters an antigen and starts the maturation process</a:t>
            </a:r>
            <a:endParaRPr sz="900"/>
          </a:p>
        </p:txBody>
      </p:sp>
      <p:sp>
        <p:nvSpPr>
          <p:cNvPr id="239" name="Google Shape;239;p34"/>
          <p:cNvSpPr/>
          <p:nvPr/>
        </p:nvSpPr>
        <p:spPr>
          <a:xfrm>
            <a:off x="4983575" y="299325"/>
            <a:ext cx="493800" cy="359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240" name="Google Shape;240;p34"/>
          <p:cNvSpPr txBox="1"/>
          <p:nvPr/>
        </p:nvSpPr>
        <p:spPr>
          <a:xfrm>
            <a:off x="5544625" y="157150"/>
            <a:ext cx="263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B cells is activated and undergoes clonal expansion</a:t>
            </a:r>
            <a:endParaRPr sz="900"/>
          </a:p>
        </p:txBody>
      </p:sp>
      <p:sp>
        <p:nvSpPr>
          <p:cNvPr id="241" name="Google Shape;241;p34"/>
          <p:cNvSpPr txBox="1"/>
          <p:nvPr/>
        </p:nvSpPr>
        <p:spPr>
          <a:xfrm>
            <a:off x="5544625" y="644700"/>
            <a:ext cx="209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Some of the b cell differentiate into Plasma cells</a:t>
            </a:r>
            <a:endParaRPr sz="900"/>
          </a:p>
        </p:txBody>
      </p:sp>
      <p:sp>
        <p:nvSpPr>
          <p:cNvPr id="242" name="Google Shape;242;p34"/>
          <p:cNvSpPr/>
          <p:nvPr/>
        </p:nvSpPr>
        <p:spPr>
          <a:xfrm>
            <a:off x="3535619" y="695875"/>
            <a:ext cx="404100" cy="7185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4"/>
          <p:cNvSpPr txBox="1"/>
          <p:nvPr/>
        </p:nvSpPr>
        <p:spPr>
          <a:xfrm>
            <a:off x="3831225" y="1071325"/>
            <a:ext cx="1023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Antigen that bind to the surface of ig </a:t>
            </a:r>
            <a:endParaRPr sz="800"/>
          </a:p>
        </p:txBody>
      </p:sp>
      <p:sp>
        <p:nvSpPr>
          <p:cNvPr id="244" name="Google Shape;244;p34"/>
          <p:cNvSpPr/>
          <p:nvPr/>
        </p:nvSpPr>
        <p:spPr>
          <a:xfrm rot="-5400000">
            <a:off x="7183525" y="724525"/>
            <a:ext cx="231900" cy="461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4"/>
          <p:cNvSpPr txBox="1"/>
          <p:nvPr/>
        </p:nvSpPr>
        <p:spPr>
          <a:xfrm>
            <a:off x="7470450" y="724525"/>
            <a:ext cx="1023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Antibodies specific to antigen is </a:t>
            </a:r>
            <a:r>
              <a:rPr lang="en" sz="900"/>
              <a:t>secreted</a:t>
            </a:r>
            <a:endParaRPr sz="900"/>
          </a:p>
        </p:txBody>
      </p:sp>
      <p:sp>
        <p:nvSpPr>
          <p:cNvPr id="246" name="Google Shape;246;p34"/>
          <p:cNvSpPr/>
          <p:nvPr/>
        </p:nvSpPr>
        <p:spPr>
          <a:xfrm>
            <a:off x="755775" y="1003750"/>
            <a:ext cx="287400" cy="500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4"/>
          <p:cNvSpPr txBox="1"/>
          <p:nvPr/>
        </p:nvSpPr>
        <p:spPr>
          <a:xfrm>
            <a:off x="121275" y="1414375"/>
            <a:ext cx="155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T cells move to thymus,and starts to express tcr and cd4 or cd8 receptors</a:t>
            </a:r>
            <a:endParaRPr sz="900"/>
          </a:p>
        </p:txBody>
      </p:sp>
      <p:sp>
        <p:nvSpPr>
          <p:cNvPr id="248" name="Google Shape;248;p34"/>
          <p:cNvSpPr/>
          <p:nvPr/>
        </p:nvSpPr>
        <p:spPr>
          <a:xfrm>
            <a:off x="6248150" y="418900"/>
            <a:ext cx="201900" cy="3231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4"/>
          <p:cNvSpPr/>
          <p:nvPr/>
        </p:nvSpPr>
        <p:spPr>
          <a:xfrm>
            <a:off x="8142150" y="932425"/>
            <a:ext cx="201900" cy="323100"/>
          </a:xfrm>
          <a:prstGeom prst="chevron">
            <a:avLst>
              <a:gd fmla="val 4889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4"/>
          <p:cNvSpPr txBox="1"/>
          <p:nvPr/>
        </p:nvSpPr>
        <p:spPr>
          <a:xfrm>
            <a:off x="8261050" y="724525"/>
            <a:ext cx="852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Recognition and elimination mechanism</a:t>
            </a:r>
            <a:endParaRPr sz="900"/>
          </a:p>
        </p:txBody>
      </p:sp>
      <p:sp>
        <p:nvSpPr>
          <p:cNvPr id="251" name="Google Shape;251;p34"/>
          <p:cNvSpPr/>
          <p:nvPr/>
        </p:nvSpPr>
        <p:spPr>
          <a:xfrm>
            <a:off x="796875" y="1967975"/>
            <a:ext cx="205200" cy="359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4"/>
          <p:cNvSpPr txBox="1"/>
          <p:nvPr/>
        </p:nvSpPr>
        <p:spPr>
          <a:xfrm>
            <a:off x="248475" y="2202300"/>
            <a:ext cx="14292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Activated by antigen present on </a:t>
            </a:r>
            <a:r>
              <a:rPr lang="en" sz="900"/>
              <a:t>the</a:t>
            </a:r>
            <a:r>
              <a:rPr lang="en" sz="900"/>
              <a:t> apc , by recognizing the antigen mhc(mhc1/mhc2)complex(Mature T cells should recognize only foreign antigens combined with self-MHC molecules for an appropriate immune response)</a:t>
            </a:r>
            <a:endParaRPr sz="900"/>
          </a:p>
        </p:txBody>
      </p:sp>
      <p:sp>
        <p:nvSpPr>
          <p:cNvPr id="253" name="Google Shape;253;p34"/>
          <p:cNvSpPr/>
          <p:nvPr/>
        </p:nvSpPr>
        <p:spPr>
          <a:xfrm rot="1566933">
            <a:off x="1530143" y="1850396"/>
            <a:ext cx="923480" cy="306978"/>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4"/>
          <p:cNvSpPr txBox="1"/>
          <p:nvPr/>
        </p:nvSpPr>
        <p:spPr>
          <a:xfrm>
            <a:off x="2473975" y="1832850"/>
            <a:ext cx="2177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While in thymus,TCR genes, located on the T cell chromosome, undergo </a:t>
            </a:r>
            <a:r>
              <a:rPr lang="en" sz="900" u="sng">
                <a:solidFill>
                  <a:schemeClr val="hlink"/>
                </a:solidFill>
                <a:hlinkClick r:id="rId3"/>
              </a:rPr>
              <a:t>rearrangement </a:t>
            </a:r>
            <a:r>
              <a:rPr lang="en" sz="900"/>
              <a:t>to generate a unique TCR gene.This </a:t>
            </a:r>
            <a:r>
              <a:rPr lang="en" sz="900"/>
              <a:t>is the</a:t>
            </a:r>
            <a:r>
              <a:rPr lang="en" sz="900"/>
              <a:t> maturation process.</a:t>
            </a:r>
            <a:endParaRPr sz="900"/>
          </a:p>
        </p:txBody>
      </p:sp>
      <p:sp>
        <p:nvSpPr>
          <p:cNvPr id="255" name="Google Shape;255;p34"/>
          <p:cNvSpPr/>
          <p:nvPr/>
        </p:nvSpPr>
        <p:spPr>
          <a:xfrm>
            <a:off x="920400" y="3547975"/>
            <a:ext cx="201900" cy="359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4"/>
          <p:cNvSpPr txBox="1"/>
          <p:nvPr/>
        </p:nvSpPr>
        <p:spPr>
          <a:xfrm>
            <a:off x="453300" y="3821225"/>
            <a:ext cx="1136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Clonal expansion</a:t>
            </a:r>
            <a:endParaRPr sz="900"/>
          </a:p>
        </p:txBody>
      </p:sp>
      <p:sp>
        <p:nvSpPr>
          <p:cNvPr id="257" name="Google Shape;257;p34"/>
          <p:cNvSpPr/>
          <p:nvPr/>
        </p:nvSpPr>
        <p:spPr>
          <a:xfrm rot="1298591">
            <a:off x="617385" y="4080432"/>
            <a:ext cx="201722" cy="22528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4"/>
          <p:cNvSpPr/>
          <p:nvPr/>
        </p:nvSpPr>
        <p:spPr>
          <a:xfrm rot="-1431521">
            <a:off x="1228076" y="4080580"/>
            <a:ext cx="201739" cy="224981"/>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4"/>
          <p:cNvSpPr/>
          <p:nvPr/>
        </p:nvSpPr>
        <p:spPr>
          <a:xfrm>
            <a:off x="921373" y="4080656"/>
            <a:ext cx="201900" cy="225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4"/>
          <p:cNvSpPr txBox="1"/>
          <p:nvPr/>
        </p:nvSpPr>
        <p:spPr>
          <a:xfrm>
            <a:off x="520300" y="4193350"/>
            <a:ext cx="1268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Tc        Th       treg</a:t>
            </a:r>
            <a:endParaRPr sz="900"/>
          </a:p>
        </p:txBody>
      </p:sp>
      <p:sp>
        <p:nvSpPr>
          <p:cNvPr id="261" name="Google Shape;261;p34"/>
          <p:cNvSpPr/>
          <p:nvPr/>
        </p:nvSpPr>
        <p:spPr>
          <a:xfrm rot="940739">
            <a:off x="1183227" y="1421769"/>
            <a:ext cx="4342687" cy="23839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4"/>
          <p:cNvSpPr txBox="1"/>
          <p:nvPr/>
        </p:nvSpPr>
        <p:spPr>
          <a:xfrm>
            <a:off x="5529175" y="1504150"/>
            <a:ext cx="35406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Immunoglobulin VDJ recombination occurs in developing B-lymphocytes in the bone marrow during the early stages of B-cell </a:t>
            </a:r>
            <a:r>
              <a:rPr lang="en" sz="900"/>
              <a:t>differentiation leading to the formation</a:t>
            </a:r>
            <a:r>
              <a:rPr lang="en" sz="900"/>
              <a:t> of a functional Ig gene that encodes a unique antibody.it also introduces variability into the antibody gene through the creation of random mutations at the junctions of the joined segments, further increasing the diversity of the B-cell repertoire.</a:t>
            </a:r>
            <a:endParaRPr sz="900"/>
          </a:p>
        </p:txBody>
      </p:sp>
      <p:sp>
        <p:nvSpPr>
          <p:cNvPr id="263" name="Google Shape;263;p34"/>
          <p:cNvSpPr txBox="1"/>
          <p:nvPr/>
        </p:nvSpPr>
        <p:spPr>
          <a:xfrm>
            <a:off x="4230475" y="2658550"/>
            <a:ext cx="1429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combinatorial diversity (V-(D)-J rearrangements), the junctional diversity (N-diversity and rarely P junction), the somatic hypermutations (SHM) (shm only for ig )and the pairing of the heavy and light chains.</a:t>
            </a:r>
            <a:endParaRPr sz="800"/>
          </a:p>
          <a:p>
            <a:pPr indent="0" lvl="0" marL="0" rtl="0" algn="l">
              <a:spcBef>
                <a:spcPts val="0"/>
              </a:spcBef>
              <a:spcAft>
                <a:spcPts val="0"/>
              </a:spcAft>
              <a:buNone/>
            </a:pPr>
            <a:r>
              <a:t/>
            </a:r>
            <a:endParaRPr sz="800"/>
          </a:p>
        </p:txBody>
      </p:sp>
      <p:sp>
        <p:nvSpPr>
          <p:cNvPr id="264" name="Google Shape;264;p34"/>
          <p:cNvSpPr/>
          <p:nvPr/>
        </p:nvSpPr>
        <p:spPr>
          <a:xfrm>
            <a:off x="4907125" y="3772200"/>
            <a:ext cx="205200" cy="163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4"/>
          <p:cNvSpPr txBox="1"/>
          <p:nvPr/>
        </p:nvSpPr>
        <p:spPr>
          <a:xfrm>
            <a:off x="4181700" y="3854150"/>
            <a:ext cx="18810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During the transcription (mrna) in B or T cells, the rearranged V-(D)-J gene which codes the V domain is spliced to a C gene that codes the C region.</a:t>
            </a:r>
            <a:endParaRPr sz="800"/>
          </a:p>
          <a:p>
            <a:pPr indent="0" lvl="0" marL="0" rtl="0" algn="l">
              <a:spcBef>
                <a:spcPts val="0"/>
              </a:spcBef>
              <a:spcAft>
                <a:spcPts val="0"/>
              </a:spcAft>
              <a:buNone/>
            </a:pPr>
            <a:r>
              <a:rPr lang="en" sz="800"/>
              <a:t>.</a:t>
            </a:r>
            <a:endParaRPr sz="800"/>
          </a:p>
          <a:p>
            <a:pPr indent="0" lvl="0" marL="0" rtl="0" algn="l">
              <a:spcBef>
                <a:spcPts val="0"/>
              </a:spcBef>
              <a:spcAft>
                <a:spcPts val="0"/>
              </a:spcAft>
              <a:buNone/>
            </a:pPr>
            <a:r>
              <a:t/>
            </a:r>
            <a:endParaRPr/>
          </a:p>
        </p:txBody>
      </p:sp>
      <p:sp>
        <p:nvSpPr>
          <p:cNvPr id="266" name="Google Shape;266;p34"/>
          <p:cNvSpPr/>
          <p:nvPr/>
        </p:nvSpPr>
        <p:spPr>
          <a:xfrm>
            <a:off x="5659675" y="3460975"/>
            <a:ext cx="669000" cy="4461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4"/>
          <p:cNvSpPr txBox="1"/>
          <p:nvPr/>
        </p:nvSpPr>
        <p:spPr>
          <a:xfrm>
            <a:off x="5659675" y="3360775"/>
            <a:ext cx="822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Vdomain is responsible for recognizing and binding to specific antigen</a:t>
            </a:r>
            <a:endParaRPr sz="600"/>
          </a:p>
        </p:txBody>
      </p:sp>
      <p:sp>
        <p:nvSpPr>
          <p:cNvPr id="268" name="Google Shape;268;p34"/>
          <p:cNvSpPr/>
          <p:nvPr/>
        </p:nvSpPr>
        <p:spPr>
          <a:xfrm rot="2486749">
            <a:off x="5192439" y="2301339"/>
            <a:ext cx="205314" cy="494364"/>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4"/>
          <p:cNvSpPr txBox="1"/>
          <p:nvPr/>
        </p:nvSpPr>
        <p:spPr>
          <a:xfrm>
            <a:off x="6295900" y="4367875"/>
            <a:ext cx="2592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The association of the rearranged V domain with a particular C domain determines the class or isotype of the antibody, such as IgM, IgG, IgA, etc</a:t>
            </a:r>
            <a:endParaRPr sz="800"/>
          </a:p>
        </p:txBody>
      </p:sp>
      <p:sp>
        <p:nvSpPr>
          <p:cNvPr id="270" name="Google Shape;270;p34"/>
          <p:cNvSpPr/>
          <p:nvPr/>
        </p:nvSpPr>
        <p:spPr>
          <a:xfrm rot="529223">
            <a:off x="5736190" y="4425605"/>
            <a:ext cx="669113" cy="33455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4"/>
          <p:cNvSpPr txBox="1"/>
          <p:nvPr/>
        </p:nvSpPr>
        <p:spPr>
          <a:xfrm rot="819356">
            <a:off x="5740840" y="4431305"/>
            <a:ext cx="822141" cy="32314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For ig</a:t>
            </a:r>
            <a:endParaRPr sz="900"/>
          </a:p>
        </p:txBody>
      </p:sp>
      <p:sp>
        <p:nvSpPr>
          <p:cNvPr id="272" name="Google Shape;272;p34"/>
          <p:cNvSpPr/>
          <p:nvPr/>
        </p:nvSpPr>
        <p:spPr>
          <a:xfrm rot="-1638838">
            <a:off x="4469366" y="2266409"/>
            <a:ext cx="205289" cy="494302"/>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34"/>
          <p:cNvPicPr preferRelativeResize="0"/>
          <p:nvPr/>
        </p:nvPicPr>
        <p:blipFill>
          <a:blip r:embed="rId4">
            <a:alphaModFix/>
          </a:blip>
          <a:stretch>
            <a:fillRect/>
          </a:stretch>
        </p:blipFill>
        <p:spPr>
          <a:xfrm>
            <a:off x="6481675" y="2609078"/>
            <a:ext cx="2337225" cy="1767200"/>
          </a:xfrm>
          <a:prstGeom prst="rect">
            <a:avLst/>
          </a:prstGeom>
          <a:noFill/>
          <a:ln>
            <a:noFill/>
          </a:ln>
        </p:spPr>
      </p:pic>
      <p:sp>
        <p:nvSpPr>
          <p:cNvPr id="274" name="Google Shape;274;p34"/>
          <p:cNvSpPr txBox="1"/>
          <p:nvPr/>
        </p:nvSpPr>
        <p:spPr>
          <a:xfrm>
            <a:off x="206325" y="4613950"/>
            <a:ext cx="204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Recognition and elimination mechanism</a:t>
            </a:r>
            <a:endParaRPr sz="900"/>
          </a:p>
        </p:txBody>
      </p:sp>
      <p:sp>
        <p:nvSpPr>
          <p:cNvPr id="275" name="Google Shape;275;p34"/>
          <p:cNvSpPr/>
          <p:nvPr/>
        </p:nvSpPr>
        <p:spPr>
          <a:xfrm rot="5522542">
            <a:off x="904695" y="4424510"/>
            <a:ext cx="202028" cy="323012"/>
          </a:xfrm>
          <a:prstGeom prst="chevron">
            <a:avLst>
              <a:gd fmla="val 4889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 name="Google Shape;276;p34"/>
          <p:cNvPicPr preferRelativeResize="0"/>
          <p:nvPr/>
        </p:nvPicPr>
        <p:blipFill>
          <a:blip r:embed="rId5">
            <a:alphaModFix/>
          </a:blip>
          <a:stretch>
            <a:fillRect/>
          </a:stretch>
        </p:blipFill>
        <p:spPr>
          <a:xfrm>
            <a:off x="1843074" y="2658549"/>
            <a:ext cx="2173225" cy="1748949"/>
          </a:xfrm>
          <a:prstGeom prst="rect">
            <a:avLst/>
          </a:prstGeom>
          <a:noFill/>
          <a:ln>
            <a:noFill/>
          </a:ln>
        </p:spPr>
      </p:pic>
      <p:sp>
        <p:nvSpPr>
          <p:cNvPr id="277" name="Google Shape;277;p34"/>
          <p:cNvSpPr txBox="1"/>
          <p:nvPr/>
        </p:nvSpPr>
        <p:spPr>
          <a:xfrm>
            <a:off x="2335725" y="4516450"/>
            <a:ext cx="244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C domain of the TCR provides structural stability and modulates the biologic properties of the TCR, such as its affinity for antigens and its ability to signal the T-cell to undergo activation and differentiation</a:t>
            </a:r>
            <a:endParaRPr sz="700"/>
          </a:p>
        </p:txBody>
      </p:sp>
      <p:sp>
        <p:nvSpPr>
          <p:cNvPr id="278" name="Google Shape;278;p34"/>
          <p:cNvSpPr/>
          <p:nvPr/>
        </p:nvSpPr>
        <p:spPr>
          <a:xfrm rot="2486358">
            <a:off x="4633539" y="4552591"/>
            <a:ext cx="485022" cy="494364"/>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txBox="1"/>
          <p:nvPr/>
        </p:nvSpPr>
        <p:spPr>
          <a:xfrm rot="-2701175">
            <a:off x="4634828" y="4608491"/>
            <a:ext cx="620486" cy="33856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For tcr</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3" name="Shape 283"/>
        <p:cNvGrpSpPr/>
        <p:nvPr/>
      </p:nvGrpSpPr>
      <p:grpSpPr>
        <a:xfrm>
          <a:off x="0" y="0"/>
          <a:ext cx="0" cy="0"/>
          <a:chOff x="0" y="0"/>
          <a:chExt cx="0" cy="0"/>
        </a:xfrm>
      </p:grpSpPr>
      <p:pic>
        <p:nvPicPr>
          <p:cNvPr id="284" name="Google Shape;284;p35"/>
          <p:cNvPicPr preferRelativeResize="0"/>
          <p:nvPr/>
        </p:nvPicPr>
        <p:blipFill>
          <a:blip r:embed="rId3">
            <a:alphaModFix/>
          </a:blip>
          <a:stretch>
            <a:fillRect/>
          </a:stretch>
        </p:blipFill>
        <p:spPr>
          <a:xfrm>
            <a:off x="173500" y="494850"/>
            <a:ext cx="4468375" cy="3596025"/>
          </a:xfrm>
          <a:prstGeom prst="rect">
            <a:avLst/>
          </a:prstGeom>
          <a:noFill/>
          <a:ln>
            <a:noFill/>
          </a:ln>
        </p:spPr>
      </p:pic>
      <p:pic>
        <p:nvPicPr>
          <p:cNvPr id="285" name="Google Shape;285;p35"/>
          <p:cNvPicPr preferRelativeResize="0"/>
          <p:nvPr/>
        </p:nvPicPr>
        <p:blipFill>
          <a:blip r:embed="rId4">
            <a:alphaModFix/>
          </a:blip>
          <a:stretch>
            <a:fillRect/>
          </a:stretch>
        </p:blipFill>
        <p:spPr>
          <a:xfrm>
            <a:off x="4779251" y="542700"/>
            <a:ext cx="4364749" cy="3596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9" name="Shape 289"/>
        <p:cNvGrpSpPr/>
        <p:nvPr/>
      </p:nvGrpSpPr>
      <p:grpSpPr>
        <a:xfrm>
          <a:off x="0" y="0"/>
          <a:ext cx="0" cy="0"/>
          <a:chOff x="0" y="0"/>
          <a:chExt cx="0" cy="0"/>
        </a:xfrm>
      </p:grpSpPr>
      <p:sp>
        <p:nvSpPr>
          <p:cNvPr id="290" name="Google Shape;290;p36"/>
          <p:cNvSpPr txBox="1"/>
          <p:nvPr>
            <p:ph idx="1" type="body"/>
          </p:nvPr>
        </p:nvSpPr>
        <p:spPr>
          <a:xfrm>
            <a:off x="311700" y="79175"/>
            <a:ext cx="4176600" cy="4778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dk1"/>
                </a:solidFill>
              </a:rPr>
              <a:t>Immune receptors:</a:t>
            </a:r>
            <a:endParaRPr>
              <a:solidFill>
                <a:schemeClr val="dk1"/>
              </a:solidFill>
            </a:endParaRPr>
          </a:p>
          <a:p>
            <a:pPr indent="-334327" lvl="0" marL="457200" rtl="0" algn="l">
              <a:spcBef>
                <a:spcPts val="1200"/>
              </a:spcBef>
              <a:spcAft>
                <a:spcPts val="0"/>
              </a:spcAft>
              <a:buClr>
                <a:schemeClr val="dk1"/>
              </a:buClr>
              <a:buSzPct val="100000"/>
              <a:buChar char="●"/>
            </a:pPr>
            <a:r>
              <a:rPr lang="en">
                <a:solidFill>
                  <a:schemeClr val="dk1"/>
                </a:solidFill>
              </a:rPr>
              <a:t>T cell receptors (TCRs)</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B cell receptors (BCRs)</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Major histocompatibility complex (MHC) molecules</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Interleukin-2 receptor (IL-2R)</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Interleukin-4 receptor (IL-4R)</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Interleukin-6 receptor (IL-6R)</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Interleukin-17 receptor (IL-17R)</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Interleukin-21 receptor (IL-21R)</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Interleukin-23 receptor (IL-23R)</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Interferon gamma receptor (IFNγR)</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CD28 receptor</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CTLA-4 receptor</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TNF receptor</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Fcγ receptors (FcγRs)</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4" name="Shape 294"/>
        <p:cNvGrpSpPr/>
        <p:nvPr/>
      </p:nvGrpSpPr>
      <p:grpSpPr>
        <a:xfrm>
          <a:off x="0" y="0"/>
          <a:ext cx="0" cy="0"/>
          <a:chOff x="0" y="0"/>
          <a:chExt cx="0" cy="0"/>
        </a:xfrm>
      </p:grpSpPr>
      <p:sp>
        <p:nvSpPr>
          <p:cNvPr id="295" name="Google Shape;295;p37"/>
          <p:cNvSpPr txBox="1"/>
          <p:nvPr>
            <p:ph idx="1" type="body"/>
          </p:nvPr>
        </p:nvSpPr>
        <p:spPr>
          <a:xfrm>
            <a:off x="242000" y="267350"/>
            <a:ext cx="3688800" cy="43395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a:solidFill>
                  <a:schemeClr val="dk1"/>
                </a:solidFill>
              </a:rPr>
              <a:t>CD complexes serve as markers of cell type and activation state and are used to identify and distinguish different types of immune cells, such as T cells, B cells, monocytes, and dendritic cells. By measuring the expression levels of specific CD markers, it is possible to determine the types and subpopulations of immune cells present in a sample, as well as their activation state.(need flow cytometry data)</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CDR complexes, on the other hand, are part of the antigen-binding site of antibodies and T cell receptors and contribute to the specificity of these receptors. By measuring the diversity of the CDR regions, it is possible to determine the specificities of the antibodies and T cell receptors present in a sample and to assess the overall diversity of the immune repertoire.</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9" name="Shape 299"/>
        <p:cNvGrpSpPr/>
        <p:nvPr/>
      </p:nvGrpSpPr>
      <p:grpSpPr>
        <a:xfrm>
          <a:off x="0" y="0"/>
          <a:ext cx="0" cy="0"/>
          <a:chOff x="0" y="0"/>
          <a:chExt cx="0" cy="0"/>
        </a:xfrm>
      </p:grpSpPr>
      <p:sp>
        <p:nvSpPr>
          <p:cNvPr id="300" name="Google Shape;300;p38"/>
          <p:cNvSpPr txBox="1"/>
          <p:nvPr>
            <p:ph idx="1" type="body"/>
          </p:nvPr>
        </p:nvSpPr>
        <p:spPr>
          <a:xfrm>
            <a:off x="111500" y="111500"/>
            <a:ext cx="8720700" cy="445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900">
                <a:solidFill>
                  <a:schemeClr val="dk1"/>
                </a:solidFill>
              </a:rPr>
              <a:t>Immunoglobulin chains (IG) and T-cell receptor chains (TR) are generated by DNA recombination, a process of somatic rearrangement of variable (V), diversity (D), and joining (J) genes . The diversity of the resulting rearranged genes (referred as V-J and V-D-J) is very high, due to not only the combination of different germline V, D, and J genes, but also to the deletion and addition of templated (P) nucleotides and the addition of non-templated (N) nucleotides at the junctions between the rearranged genes, and somatic hypermutation of expressed IG.</a:t>
            </a:r>
            <a:endParaRPr sz="9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lang="en" sz="1000">
                <a:solidFill>
                  <a:schemeClr val="dk1"/>
                </a:solidFill>
                <a:latin typeface="Calibri"/>
                <a:ea typeface="Calibri"/>
                <a:cs typeface="Calibri"/>
                <a:sym typeface="Calibri"/>
              </a:rPr>
              <a:t>The purpose is to conduct a comprehensive analysis of the immunogenetic profile of the light chain  and heavy chain gene rearrangement of the  gene repertoire and mutational status. The aim of the investigation is to uncover the putative role of CDR3 sequence, gene frequencies of individual genes, possible biases in gene usage and disease-biased features of  gene repertoire. </a:t>
            </a:r>
            <a:endParaRPr sz="9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4" name="Shape 304"/>
        <p:cNvGrpSpPr/>
        <p:nvPr/>
      </p:nvGrpSpPr>
      <p:grpSpPr>
        <a:xfrm>
          <a:off x="0" y="0"/>
          <a:ext cx="0" cy="0"/>
          <a:chOff x="0" y="0"/>
          <a:chExt cx="0" cy="0"/>
        </a:xfrm>
      </p:grpSpPr>
      <p:sp>
        <p:nvSpPr>
          <p:cNvPr id="305" name="Google Shape;305;p39"/>
          <p:cNvSpPr txBox="1"/>
          <p:nvPr>
            <p:ph type="title"/>
          </p:nvPr>
        </p:nvSpPr>
        <p:spPr>
          <a:xfrm>
            <a:off x="0" y="124425"/>
            <a:ext cx="9095100" cy="109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i="1" lang="en" sz="1320" u="sng">
                <a:solidFill>
                  <a:srgbClr val="1155CC"/>
                </a:solidFill>
                <a:hlinkClick r:id="rId3">
                  <a:extLst>
                    <a:ext uri="{A12FA001-AC4F-418D-AE19-62706E023703}">
                      <ahyp:hlinkClr val="tx"/>
                    </a:ext>
                  </a:extLst>
                </a:hlinkClick>
              </a:rPr>
              <a:t>SARS-CoV-2 in severe COVID-19 induces a TGF-β-dominated chronic immune response that does not target itself</a:t>
            </a:r>
            <a:endParaRPr i="1" sz="1320">
              <a:solidFill>
                <a:srgbClr val="1155CC"/>
              </a:solidFill>
            </a:endParaRPr>
          </a:p>
        </p:txBody>
      </p:sp>
      <p:sp>
        <p:nvSpPr>
          <p:cNvPr id="306" name="Google Shape;306;p39"/>
          <p:cNvSpPr txBox="1"/>
          <p:nvPr>
            <p:ph idx="1" type="body"/>
          </p:nvPr>
        </p:nvSpPr>
        <p:spPr>
          <a:xfrm>
            <a:off x="109600" y="578475"/>
            <a:ext cx="8520600" cy="4377000"/>
          </a:xfrm>
          <a:prstGeom prst="rect">
            <a:avLst/>
          </a:prstGeom>
        </p:spPr>
        <p:txBody>
          <a:bodyPr anchorCtr="0" anchor="t" bIns="91425" lIns="91425" spcFirstLastPara="1" rIns="91425" wrap="square" tIns="91425">
            <a:normAutofit/>
          </a:bodyPr>
          <a:lstStyle/>
          <a:p>
            <a:pPr indent="0" lvl="0" marL="0" rtl="0" algn="l">
              <a:lnSpc>
                <a:spcPct val="171400"/>
              </a:lnSpc>
              <a:spcBef>
                <a:spcPts val="900"/>
              </a:spcBef>
              <a:spcAft>
                <a:spcPts val="0"/>
              </a:spcAft>
              <a:buClr>
                <a:schemeClr val="dk1"/>
              </a:buClr>
              <a:buSzPts val="1100"/>
              <a:buFont typeface="Arial"/>
              <a:buNone/>
            </a:pPr>
            <a:r>
              <a:rPr lang="en" sz="1200">
                <a:solidFill>
                  <a:srgbClr val="172B4D"/>
                </a:solidFill>
                <a:highlight>
                  <a:srgbClr val="FFFFFF"/>
                </a:highlight>
                <a:latin typeface="Roboto"/>
                <a:ea typeface="Roboto"/>
                <a:cs typeface="Roboto"/>
                <a:sym typeface="Roboto"/>
              </a:rPr>
              <a:t>The main findings of the paper are:</a:t>
            </a:r>
            <a:endParaRPr sz="1200">
              <a:solidFill>
                <a:srgbClr val="172B4D"/>
              </a:solidFill>
              <a:highlight>
                <a:srgbClr val="FFFFFF"/>
              </a:highlight>
              <a:latin typeface="Roboto"/>
              <a:ea typeface="Roboto"/>
              <a:cs typeface="Roboto"/>
              <a:sym typeface="Roboto"/>
            </a:endParaRPr>
          </a:p>
          <a:p>
            <a:pPr indent="-304800" lvl="0" marL="457200" rtl="0" algn="l">
              <a:spcBef>
                <a:spcPts val="1600"/>
              </a:spcBef>
              <a:spcAft>
                <a:spcPts val="0"/>
              </a:spcAft>
              <a:buClr>
                <a:srgbClr val="172B4D"/>
              </a:buClr>
              <a:buSzPts val="1200"/>
              <a:buFont typeface="Roboto"/>
              <a:buChar char="●"/>
            </a:pPr>
            <a:r>
              <a:rPr lang="en" sz="1200">
                <a:solidFill>
                  <a:srgbClr val="172B4D"/>
                </a:solidFill>
                <a:highlight>
                  <a:srgbClr val="FFFFFF"/>
                </a:highlight>
                <a:latin typeface="Roboto"/>
                <a:ea typeface="Roboto"/>
                <a:cs typeface="Roboto"/>
                <a:sym typeface="Roboto"/>
              </a:rPr>
              <a:t>Severe COVID-19 patients have a chronic immune response that is dominated by the cytokine transforming growth factor beta (TGF-β), which is known to promote fibrosis and tissue damage.</a:t>
            </a:r>
            <a:endParaRPr sz="1200">
              <a:solidFill>
                <a:srgbClr val="172B4D"/>
              </a:solidFill>
              <a:highlight>
                <a:srgbClr val="FFFFFF"/>
              </a:highlight>
              <a:latin typeface="Roboto"/>
              <a:ea typeface="Roboto"/>
              <a:cs typeface="Roboto"/>
              <a:sym typeface="Roboto"/>
            </a:endParaRPr>
          </a:p>
          <a:p>
            <a:pPr indent="-304800" lvl="0" marL="457200" rtl="0" algn="l">
              <a:spcBef>
                <a:spcPts val="0"/>
              </a:spcBef>
              <a:spcAft>
                <a:spcPts val="0"/>
              </a:spcAft>
              <a:buClr>
                <a:srgbClr val="172B4D"/>
              </a:buClr>
              <a:buSzPts val="1200"/>
              <a:buFont typeface="Roboto"/>
              <a:buChar char="●"/>
            </a:pPr>
            <a:r>
              <a:rPr lang="en" sz="1200">
                <a:solidFill>
                  <a:srgbClr val="172B4D"/>
                </a:solidFill>
                <a:highlight>
                  <a:srgbClr val="FFFFFF"/>
                </a:highlight>
                <a:latin typeface="Roboto"/>
                <a:ea typeface="Roboto"/>
                <a:cs typeface="Roboto"/>
                <a:sym typeface="Roboto"/>
              </a:rPr>
              <a:t>Severe COVID-19 patients have a dysregulated B cell response, with reduced production of antibodies against SARS-CoV-2 and increased production of autoantibodies against self-antigens.</a:t>
            </a:r>
            <a:endParaRPr sz="1200">
              <a:solidFill>
                <a:srgbClr val="172B4D"/>
              </a:solidFill>
              <a:highlight>
                <a:srgbClr val="FFFFFF"/>
              </a:highlight>
              <a:latin typeface="Roboto"/>
              <a:ea typeface="Roboto"/>
              <a:cs typeface="Roboto"/>
              <a:sym typeface="Roboto"/>
            </a:endParaRPr>
          </a:p>
          <a:p>
            <a:pPr indent="-304800" lvl="0" marL="457200" rtl="0" algn="l">
              <a:spcBef>
                <a:spcPts val="0"/>
              </a:spcBef>
              <a:spcAft>
                <a:spcPts val="0"/>
              </a:spcAft>
              <a:buClr>
                <a:srgbClr val="172B4D"/>
              </a:buClr>
              <a:buSzPts val="1200"/>
              <a:buFont typeface="Roboto"/>
              <a:buChar char="●"/>
            </a:pPr>
            <a:r>
              <a:rPr lang="en" sz="1200">
                <a:solidFill>
                  <a:srgbClr val="172B4D"/>
                </a:solidFill>
                <a:highlight>
                  <a:srgbClr val="FFFFFF"/>
                </a:highlight>
                <a:latin typeface="Roboto"/>
                <a:ea typeface="Roboto"/>
                <a:cs typeface="Roboto"/>
                <a:sym typeface="Roboto"/>
              </a:rPr>
              <a:t>Severe COVID-19 patients have a reduced expression of genes involved in antiviral defense, such as interferons and their receptors, which may impair the clearance of SARS-CoV-2.</a:t>
            </a:r>
            <a:endParaRPr sz="1200">
              <a:solidFill>
                <a:srgbClr val="172B4D"/>
              </a:solidFill>
              <a:highlight>
                <a:srgbClr val="FFFFFF"/>
              </a:highlight>
              <a:latin typeface="Roboto"/>
              <a:ea typeface="Roboto"/>
              <a:cs typeface="Roboto"/>
              <a:sym typeface="Roboto"/>
            </a:endParaRPr>
          </a:p>
          <a:p>
            <a:pPr indent="0" lvl="0" marL="457200" rtl="0" algn="l">
              <a:spcBef>
                <a:spcPts val="1900"/>
              </a:spcBef>
              <a:spcAft>
                <a:spcPts val="0"/>
              </a:spcAft>
              <a:buNone/>
            </a:pPr>
            <a:r>
              <a:t/>
            </a:r>
            <a:endParaRPr sz="1200">
              <a:solidFill>
                <a:srgbClr val="172B4D"/>
              </a:solidFill>
              <a:highlight>
                <a:srgbClr val="FFFFFF"/>
              </a:highlight>
              <a:latin typeface="Roboto"/>
              <a:ea typeface="Roboto"/>
              <a:cs typeface="Roboto"/>
              <a:sym typeface="Roboto"/>
            </a:endParaRPr>
          </a:p>
          <a:p>
            <a:pPr indent="0" lvl="0" marL="0" rtl="0" algn="l">
              <a:spcBef>
                <a:spcPts val="1900"/>
              </a:spcBef>
              <a:spcAft>
                <a:spcPts val="0"/>
              </a:spcAft>
              <a:buNone/>
            </a:pPr>
            <a:r>
              <a:rPr lang="en" sz="1200">
                <a:solidFill>
                  <a:srgbClr val="172B4D"/>
                </a:solidFill>
                <a:highlight>
                  <a:srgbClr val="FFFFFF"/>
                </a:highlight>
                <a:latin typeface="Roboto"/>
                <a:ea typeface="Roboto"/>
                <a:cs typeface="Roboto"/>
                <a:sym typeface="Roboto"/>
              </a:rPr>
              <a:t>The paper concludes that severe COVID-19 patients have a TGF-β-dominated chronic immune response that does not target SARS-CoV-2 effectively, but rather causes collateral damage to the host. The paper suggests that targeting TGF-β or its downstream pathways may be a potential therapeutic strategy for severe COVID-19.</a:t>
            </a:r>
            <a:endParaRPr sz="1200">
              <a:solidFill>
                <a:srgbClr val="172B4D"/>
              </a:solidFill>
              <a:highlight>
                <a:srgbClr val="FFFFFF"/>
              </a:highlight>
              <a:latin typeface="Roboto"/>
              <a:ea typeface="Roboto"/>
              <a:cs typeface="Roboto"/>
              <a:sym typeface="Roboto"/>
            </a:endParaRPr>
          </a:p>
          <a:p>
            <a:pPr indent="0" lvl="0" marL="0" rtl="0" algn="l">
              <a:spcBef>
                <a:spcPts val="1900"/>
              </a:spcBef>
              <a:spcAft>
                <a:spcPts val="0"/>
              </a:spcAft>
              <a:buNone/>
            </a:pPr>
            <a:r>
              <a:t/>
            </a:r>
            <a:endParaRPr sz="1200">
              <a:solidFill>
                <a:srgbClr val="172B4D"/>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0"/>
          <p:cNvSpPr txBox="1"/>
          <p:nvPr>
            <p:ph type="title"/>
          </p:nvPr>
        </p:nvSpPr>
        <p:spPr>
          <a:xfrm>
            <a:off x="20775" y="537950"/>
            <a:ext cx="9095100" cy="571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i="1" lang="en" sz="1320" u="sng">
                <a:solidFill>
                  <a:schemeClr val="hlink"/>
                </a:solidFill>
                <a:hlinkClick r:id="rId3"/>
              </a:rPr>
              <a:t>SARS-CoV-2 in severe COVID-19 induces a TGF-β-dominated chronic immune response that does not target itself</a:t>
            </a:r>
            <a:endParaRPr i="1" sz="1320">
              <a:solidFill>
                <a:srgbClr val="1155CC"/>
              </a:solidFill>
            </a:endParaRPr>
          </a:p>
        </p:txBody>
      </p:sp>
      <p:sp>
        <p:nvSpPr>
          <p:cNvPr id="312" name="Google Shape;312;p40"/>
          <p:cNvSpPr txBox="1"/>
          <p:nvPr>
            <p:ph idx="1" type="body"/>
          </p:nvPr>
        </p:nvSpPr>
        <p:spPr>
          <a:xfrm>
            <a:off x="87525" y="946625"/>
            <a:ext cx="8520600" cy="40161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71400"/>
              </a:lnSpc>
              <a:spcBef>
                <a:spcPts val="900"/>
              </a:spcBef>
              <a:spcAft>
                <a:spcPts val="0"/>
              </a:spcAft>
              <a:buClr>
                <a:schemeClr val="dk1"/>
              </a:buClr>
              <a:buSzPct val="78570"/>
              <a:buFont typeface="Arial"/>
              <a:buNone/>
            </a:pPr>
            <a:r>
              <a:rPr lang="en" sz="1400">
                <a:solidFill>
                  <a:srgbClr val="172B4D"/>
                </a:solidFill>
                <a:highlight>
                  <a:srgbClr val="FFFFFF"/>
                </a:highlight>
              </a:rPr>
              <a:t>The main findings of the paper are:</a:t>
            </a:r>
            <a:endParaRPr sz="1400">
              <a:solidFill>
                <a:srgbClr val="172B4D"/>
              </a:solidFill>
              <a:highlight>
                <a:srgbClr val="FFFFFF"/>
              </a:highlight>
            </a:endParaRPr>
          </a:p>
          <a:p>
            <a:pPr indent="-310832" lvl="0" marL="457200" rtl="0" algn="l">
              <a:lnSpc>
                <a:spcPct val="115000"/>
              </a:lnSpc>
              <a:spcBef>
                <a:spcPts val="1600"/>
              </a:spcBef>
              <a:spcAft>
                <a:spcPts val="0"/>
              </a:spcAft>
              <a:buClr>
                <a:srgbClr val="172B4D"/>
              </a:buClr>
              <a:buSzPct val="100000"/>
              <a:buChar char="●"/>
            </a:pPr>
            <a:r>
              <a:rPr lang="en" sz="1400">
                <a:solidFill>
                  <a:srgbClr val="172B4D"/>
                </a:solidFill>
                <a:highlight>
                  <a:srgbClr val="FFFFFF"/>
                </a:highlight>
              </a:rPr>
              <a:t>Severe COVID-19 patients have a chronic immune response that is dominated by the cytokine transforming growth factor beta (TGF-β), which is known to promote fibrosis and tissue damage.</a:t>
            </a:r>
            <a:endParaRPr sz="1400">
              <a:solidFill>
                <a:srgbClr val="172B4D"/>
              </a:solidFill>
              <a:highlight>
                <a:srgbClr val="FFFFFF"/>
              </a:highlight>
            </a:endParaRPr>
          </a:p>
          <a:p>
            <a:pPr indent="-310832" lvl="0" marL="457200" rtl="0" algn="l">
              <a:lnSpc>
                <a:spcPct val="115000"/>
              </a:lnSpc>
              <a:spcBef>
                <a:spcPts val="0"/>
              </a:spcBef>
              <a:spcAft>
                <a:spcPts val="0"/>
              </a:spcAft>
              <a:buClr>
                <a:srgbClr val="172B4D"/>
              </a:buClr>
              <a:buSzPct val="100000"/>
              <a:buChar char="●"/>
            </a:pPr>
            <a:r>
              <a:rPr lang="en" sz="1400">
                <a:solidFill>
                  <a:srgbClr val="172B4D"/>
                </a:solidFill>
                <a:highlight>
                  <a:srgbClr val="FFFFFF"/>
                </a:highlight>
              </a:rPr>
              <a:t>Severe COVID-19 patients have a dysregulated B cell response, with reduced production of antibodies against SARS-CoV-2 and increased production of autoantibodies against self-antigens.</a:t>
            </a:r>
            <a:endParaRPr sz="1400">
              <a:solidFill>
                <a:srgbClr val="172B4D"/>
              </a:solidFill>
              <a:highlight>
                <a:srgbClr val="FFFFFF"/>
              </a:highlight>
            </a:endParaRPr>
          </a:p>
          <a:p>
            <a:pPr indent="-310832" lvl="0" marL="457200" rtl="0" algn="l">
              <a:lnSpc>
                <a:spcPct val="115000"/>
              </a:lnSpc>
              <a:spcBef>
                <a:spcPts val="0"/>
              </a:spcBef>
              <a:spcAft>
                <a:spcPts val="0"/>
              </a:spcAft>
              <a:buClr>
                <a:srgbClr val="172B4D"/>
              </a:buClr>
              <a:buSzPct val="100000"/>
              <a:buChar char="●"/>
            </a:pPr>
            <a:r>
              <a:rPr lang="en" sz="1400">
                <a:solidFill>
                  <a:srgbClr val="172B4D"/>
                </a:solidFill>
                <a:highlight>
                  <a:srgbClr val="FFFFFF"/>
                </a:highlight>
              </a:rPr>
              <a:t>Severe COVID-19 patients have a reduced expression of genes involved in antiviral defense, such as interferons and their receptors, which may impair the clearance of SARS-CoV-2.</a:t>
            </a:r>
            <a:endParaRPr sz="1400">
              <a:solidFill>
                <a:srgbClr val="172B4D"/>
              </a:solidFill>
              <a:highlight>
                <a:srgbClr val="FFFFFF"/>
              </a:highlight>
            </a:endParaRPr>
          </a:p>
          <a:p>
            <a:pPr indent="0" lvl="0" marL="457200" rtl="0" algn="l">
              <a:lnSpc>
                <a:spcPct val="115000"/>
              </a:lnSpc>
              <a:spcBef>
                <a:spcPts val="1900"/>
              </a:spcBef>
              <a:spcAft>
                <a:spcPts val="0"/>
              </a:spcAft>
              <a:buSzPct val="128570"/>
              <a:buNone/>
            </a:pPr>
            <a:r>
              <a:t/>
            </a:r>
            <a:endParaRPr sz="1400">
              <a:solidFill>
                <a:srgbClr val="172B4D"/>
              </a:solidFill>
              <a:highlight>
                <a:srgbClr val="FFFFFF"/>
              </a:highlight>
            </a:endParaRPr>
          </a:p>
          <a:p>
            <a:pPr indent="0" lvl="0" marL="0" rtl="0" algn="l">
              <a:lnSpc>
                <a:spcPct val="115000"/>
              </a:lnSpc>
              <a:spcBef>
                <a:spcPts val="1900"/>
              </a:spcBef>
              <a:spcAft>
                <a:spcPts val="0"/>
              </a:spcAft>
              <a:buSzPct val="128570"/>
              <a:buNone/>
            </a:pPr>
            <a:r>
              <a:rPr lang="en" sz="1400">
                <a:solidFill>
                  <a:srgbClr val="172B4D"/>
                </a:solidFill>
                <a:highlight>
                  <a:srgbClr val="FFFFFF"/>
                </a:highlight>
              </a:rPr>
              <a:t>The paper concludes that </a:t>
            </a:r>
            <a:r>
              <a:rPr b="1" lang="en" sz="1400">
                <a:solidFill>
                  <a:srgbClr val="172B4D"/>
                </a:solidFill>
                <a:highlight>
                  <a:srgbClr val="FFFFFF"/>
                </a:highlight>
              </a:rPr>
              <a:t>severe COVID-19 patients have a TGF-β-dominated chronic immune response</a:t>
            </a:r>
            <a:r>
              <a:rPr lang="en" sz="1400">
                <a:solidFill>
                  <a:srgbClr val="172B4D"/>
                </a:solidFill>
                <a:highlight>
                  <a:srgbClr val="FFFFFF"/>
                </a:highlight>
              </a:rPr>
              <a:t> that </a:t>
            </a:r>
            <a:r>
              <a:rPr b="1" lang="en" sz="1400">
                <a:solidFill>
                  <a:srgbClr val="172B4D"/>
                </a:solidFill>
                <a:highlight>
                  <a:srgbClr val="FFFFFF"/>
                </a:highlight>
              </a:rPr>
              <a:t>does not target SARS-CoV-2 effectively, but rather causes collateral damage to the host.</a:t>
            </a:r>
            <a:r>
              <a:rPr lang="en" sz="1400">
                <a:solidFill>
                  <a:srgbClr val="172B4D"/>
                </a:solidFill>
                <a:highlight>
                  <a:srgbClr val="FFFFFF"/>
                </a:highlight>
              </a:rPr>
              <a:t> The paper suggests that targeting TGF-β or its downstream pathways may be a potential therapeutic strategy for severe COVID-19.</a:t>
            </a:r>
            <a:endParaRPr sz="1400">
              <a:solidFill>
                <a:srgbClr val="172B4D"/>
              </a:solidFill>
              <a:highlight>
                <a:srgbClr val="FFFFFF"/>
              </a:highlight>
            </a:endParaRPr>
          </a:p>
          <a:p>
            <a:pPr indent="0" lvl="0" marL="0" rtl="0" algn="l">
              <a:lnSpc>
                <a:spcPct val="115000"/>
              </a:lnSpc>
              <a:spcBef>
                <a:spcPts val="1900"/>
              </a:spcBef>
              <a:spcAft>
                <a:spcPts val="0"/>
              </a:spcAft>
              <a:buSzPct val="150000"/>
              <a:buNone/>
            </a:pPr>
            <a:r>
              <a:t/>
            </a:r>
            <a:endParaRPr sz="1200">
              <a:solidFill>
                <a:srgbClr val="172B4D"/>
              </a:solidFill>
              <a:highlight>
                <a:srgbClr val="FFFFFF"/>
              </a:highlight>
              <a:latin typeface="Roboto"/>
              <a:ea typeface="Roboto"/>
              <a:cs typeface="Roboto"/>
              <a:sym typeface="Roboto"/>
            </a:endParaRPr>
          </a:p>
          <a:p>
            <a:pPr indent="0" lvl="0" marL="0" rtl="0" algn="l">
              <a:lnSpc>
                <a:spcPct val="115000"/>
              </a:lnSpc>
              <a:spcBef>
                <a:spcPts val="0"/>
              </a:spcBef>
              <a:spcAft>
                <a:spcPts val="1200"/>
              </a:spcAft>
              <a:buSzPct val="100000"/>
              <a:buNone/>
            </a:pPr>
            <a:r>
              <a:t/>
            </a:r>
            <a:endParaRPr/>
          </a:p>
        </p:txBody>
      </p:sp>
      <p:sp>
        <p:nvSpPr>
          <p:cNvPr id="313" name="Google Shape;313;p40"/>
          <p:cNvSpPr txBox="1"/>
          <p:nvPr/>
        </p:nvSpPr>
        <p:spPr>
          <a:xfrm>
            <a:off x="3369375" y="106850"/>
            <a:ext cx="2397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About The Paper</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1"/>
          <p:cNvSpPr txBox="1"/>
          <p:nvPr>
            <p:ph type="title"/>
          </p:nvPr>
        </p:nvSpPr>
        <p:spPr>
          <a:xfrm>
            <a:off x="0" y="327600"/>
            <a:ext cx="7096800" cy="613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Downstream analysis of scRNA </a:t>
            </a:r>
            <a:endParaRPr/>
          </a:p>
        </p:txBody>
      </p:sp>
      <p:sp>
        <p:nvSpPr>
          <p:cNvPr id="319" name="Google Shape;319;p41"/>
          <p:cNvSpPr txBox="1"/>
          <p:nvPr/>
        </p:nvSpPr>
        <p:spPr>
          <a:xfrm>
            <a:off x="1059350" y="1575025"/>
            <a:ext cx="6356100" cy="2955300"/>
          </a:xfrm>
          <a:prstGeom prst="rect">
            <a:avLst/>
          </a:prstGeom>
          <a:noFill/>
          <a:ln>
            <a:noFill/>
          </a:ln>
        </p:spPr>
        <p:txBody>
          <a:bodyPr anchorCtr="0" anchor="t" bIns="91425" lIns="91425" spcFirstLastPara="1" rIns="91425" wrap="square" tIns="91425">
            <a:spAutoFit/>
          </a:bodyPr>
          <a:lstStyle/>
          <a:p>
            <a:pPr indent="-355600" lvl="0" marL="457200" rtl="0" algn="l">
              <a:lnSpc>
                <a:spcPct val="200000"/>
              </a:lnSpc>
              <a:spcBef>
                <a:spcPts val="0"/>
              </a:spcBef>
              <a:spcAft>
                <a:spcPts val="0"/>
              </a:spcAft>
              <a:buSzPts val="2000"/>
              <a:buChar char="●"/>
            </a:pPr>
            <a:r>
              <a:rPr lang="en" sz="2000"/>
              <a:t>Sequencing: </a:t>
            </a:r>
            <a:endParaRPr sz="2000"/>
          </a:p>
          <a:p>
            <a:pPr indent="-355600" lvl="0" marL="457200" rtl="0" algn="l">
              <a:lnSpc>
                <a:spcPct val="200000"/>
              </a:lnSpc>
              <a:spcBef>
                <a:spcPts val="0"/>
              </a:spcBef>
              <a:spcAft>
                <a:spcPts val="0"/>
              </a:spcAft>
              <a:buSzPts val="2000"/>
              <a:buChar char="●"/>
            </a:pPr>
            <a:r>
              <a:rPr lang="en" sz="2000"/>
              <a:t>Data preprocessing: </a:t>
            </a:r>
            <a:endParaRPr sz="2000"/>
          </a:p>
          <a:p>
            <a:pPr indent="-355600" lvl="0" marL="457200" rtl="0" algn="l">
              <a:lnSpc>
                <a:spcPct val="200000"/>
              </a:lnSpc>
              <a:spcBef>
                <a:spcPts val="0"/>
              </a:spcBef>
              <a:spcAft>
                <a:spcPts val="0"/>
              </a:spcAft>
              <a:buSzPts val="2000"/>
              <a:buChar char="●"/>
            </a:pPr>
            <a:r>
              <a:rPr lang="en" sz="2000"/>
              <a:t>Read mapping and annotation: </a:t>
            </a:r>
            <a:endParaRPr sz="2000"/>
          </a:p>
          <a:p>
            <a:pPr indent="-355600" lvl="0" marL="457200" rtl="0" algn="l">
              <a:lnSpc>
                <a:spcPct val="200000"/>
              </a:lnSpc>
              <a:spcBef>
                <a:spcPts val="0"/>
              </a:spcBef>
              <a:spcAft>
                <a:spcPts val="0"/>
              </a:spcAft>
              <a:buSzPts val="2000"/>
              <a:buChar char="●"/>
            </a:pPr>
            <a:r>
              <a:rPr lang="en" sz="2000"/>
              <a:t>Data analysis: </a:t>
            </a:r>
            <a:endParaRPr sz="2000"/>
          </a:p>
          <a:p>
            <a:pPr indent="-355600" lvl="0" marL="457200" rtl="0" algn="l">
              <a:lnSpc>
                <a:spcPct val="200000"/>
              </a:lnSpc>
              <a:spcBef>
                <a:spcPts val="0"/>
              </a:spcBef>
              <a:spcAft>
                <a:spcPts val="0"/>
              </a:spcAft>
              <a:buSzPts val="2000"/>
              <a:buChar char="●"/>
            </a:pPr>
            <a:r>
              <a:rPr lang="en" sz="2000"/>
              <a:t>Visualization: </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2"/>
          <p:cNvSpPr txBox="1"/>
          <p:nvPr>
            <p:ph type="title"/>
          </p:nvPr>
        </p:nvSpPr>
        <p:spPr>
          <a:xfrm>
            <a:off x="311700" y="617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720"/>
              <a:t>Data available for the paper </a:t>
            </a:r>
            <a:endParaRPr sz="1720"/>
          </a:p>
        </p:txBody>
      </p:sp>
      <p:sp>
        <p:nvSpPr>
          <p:cNvPr id="325" name="Google Shape;325;p42"/>
          <p:cNvSpPr txBox="1"/>
          <p:nvPr>
            <p:ph idx="1" type="body"/>
          </p:nvPr>
        </p:nvSpPr>
        <p:spPr>
          <a:xfrm>
            <a:off x="223025" y="2493700"/>
            <a:ext cx="8644200" cy="2245500"/>
          </a:xfrm>
          <a:prstGeom prst="rect">
            <a:avLst/>
          </a:prstGeom>
        </p:spPr>
        <p:txBody>
          <a:bodyPr anchorCtr="0" anchor="t" bIns="91425" lIns="91425" spcFirstLastPara="1" rIns="91425" wrap="square" tIns="91425">
            <a:normAutofit lnSpcReduction="10000"/>
          </a:bodyPr>
          <a:lstStyle/>
          <a:p>
            <a:pPr indent="-304800" lvl="0" marL="457200" rtl="0" algn="l">
              <a:spcBef>
                <a:spcPts val="0"/>
              </a:spcBef>
              <a:spcAft>
                <a:spcPts val="0"/>
              </a:spcAft>
              <a:buClr>
                <a:schemeClr val="dk1"/>
              </a:buClr>
              <a:buSzPts val="1200"/>
              <a:buFont typeface="Roboto"/>
              <a:buChar char="●"/>
            </a:pPr>
            <a:r>
              <a:rPr lang="en" sz="1200" u="sng">
                <a:solidFill>
                  <a:schemeClr val="dk1"/>
                </a:solidFill>
                <a:highlight>
                  <a:srgbClr val="F7F7F8"/>
                </a:highlight>
                <a:latin typeface="Roboto"/>
                <a:ea typeface="Roboto"/>
                <a:cs typeface="Roboto"/>
                <a:sym typeface="Roboto"/>
              </a:rPr>
              <a:t>filtered contig FASTA file </a:t>
            </a:r>
            <a:r>
              <a:rPr lang="en" sz="1200">
                <a:solidFill>
                  <a:schemeClr val="dk1"/>
                </a:solidFill>
                <a:highlight>
                  <a:srgbClr val="F7F7F8"/>
                </a:highlight>
                <a:latin typeface="Roboto"/>
                <a:ea typeface="Roboto"/>
                <a:cs typeface="Roboto"/>
                <a:sym typeface="Roboto"/>
              </a:rPr>
              <a:t>- scrna seq </a:t>
            </a:r>
            <a:r>
              <a:rPr lang="en" sz="1200">
                <a:solidFill>
                  <a:schemeClr val="dk1"/>
                </a:solidFill>
                <a:highlight>
                  <a:srgbClr val="F7F7F8"/>
                </a:highlight>
                <a:latin typeface="Roboto"/>
                <a:ea typeface="Roboto"/>
                <a:cs typeface="Roboto"/>
                <a:sym typeface="Roboto"/>
              </a:rPr>
              <a:t>generates sequencing data for individual cells, resulting in a large number of short reads that need to be assembled into longer sequences called contigs.The resulting file, which contains only high-quality sequences, is called a filtered contig FASTA file.</a:t>
            </a:r>
            <a:endParaRPr sz="1200">
              <a:solidFill>
                <a:schemeClr val="dk1"/>
              </a:solidFill>
              <a:highlight>
                <a:srgbClr val="F7F7F8"/>
              </a:highlight>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u="sng">
                <a:solidFill>
                  <a:schemeClr val="dk1"/>
                </a:solidFill>
                <a:highlight>
                  <a:srgbClr val="F7F7F8"/>
                </a:highlight>
                <a:latin typeface="Roboto"/>
                <a:ea typeface="Roboto"/>
                <a:cs typeface="Roboto"/>
                <a:sym typeface="Roboto"/>
              </a:rPr>
              <a:t> filtered contig annotation</a:t>
            </a:r>
            <a:r>
              <a:rPr lang="en" sz="1200">
                <a:solidFill>
                  <a:schemeClr val="dk1"/>
                </a:solidFill>
                <a:highlight>
                  <a:srgbClr val="F7F7F8"/>
                </a:highlight>
                <a:latin typeface="Roboto"/>
                <a:ea typeface="Roboto"/>
                <a:cs typeface="Roboto"/>
                <a:sym typeface="Roboto"/>
              </a:rPr>
              <a:t> -  refers to the process of identifying and labeling the genes and features that are present in a set of high-quality contigs. The annotation of filtered contigs involves the comparison of the sequences to a reference genome or transcriptome to determine the gene identity and to assign functional annotations.</a:t>
            </a:r>
            <a:endParaRPr sz="1200">
              <a:solidFill>
                <a:schemeClr val="dk1"/>
              </a:solidFill>
              <a:highlight>
                <a:srgbClr val="F7F7F8"/>
              </a:highlight>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u="sng">
                <a:solidFill>
                  <a:schemeClr val="dk1"/>
                </a:solidFill>
                <a:highlight>
                  <a:srgbClr val="F7F7F8"/>
                </a:highlight>
                <a:latin typeface="Roboto"/>
                <a:ea typeface="Roboto"/>
                <a:cs typeface="Roboto"/>
                <a:sym typeface="Roboto"/>
              </a:rPr>
              <a:t>filtered barcode (BC) matrix</a:t>
            </a:r>
            <a:r>
              <a:rPr lang="en" sz="1200">
                <a:solidFill>
                  <a:schemeClr val="dk1"/>
                </a:solidFill>
                <a:highlight>
                  <a:srgbClr val="F7F7F8"/>
                </a:highlight>
                <a:latin typeface="Roboto"/>
                <a:ea typeface="Roboto"/>
                <a:cs typeface="Roboto"/>
                <a:sym typeface="Roboto"/>
              </a:rPr>
              <a:t> is a data matrix that contains the number of unique molecular identifiers (UMIs) associated with each barcode and gene pair in single-cell RNA sequencing (scRNA-seq) data. The barcode refers to the unique identifier assigned to each cell during the scRNA-seq library preparation process, and the gene represents a specific RNA transcript.</a:t>
            </a:r>
            <a:endParaRPr sz="1200">
              <a:solidFill>
                <a:schemeClr val="dk1"/>
              </a:solidFill>
              <a:highlight>
                <a:srgbClr val="F7F7F8"/>
              </a:highlight>
              <a:latin typeface="Roboto"/>
              <a:ea typeface="Roboto"/>
              <a:cs typeface="Roboto"/>
              <a:sym typeface="Roboto"/>
            </a:endParaRPr>
          </a:p>
        </p:txBody>
      </p:sp>
      <p:pic>
        <p:nvPicPr>
          <p:cNvPr id="326" name="Google Shape;326;p42"/>
          <p:cNvPicPr preferRelativeResize="0"/>
          <p:nvPr/>
        </p:nvPicPr>
        <p:blipFill>
          <a:blip r:embed="rId3">
            <a:alphaModFix/>
          </a:blip>
          <a:stretch>
            <a:fillRect/>
          </a:stretch>
        </p:blipFill>
        <p:spPr>
          <a:xfrm>
            <a:off x="3489800" y="261375"/>
            <a:ext cx="4572000" cy="2310375"/>
          </a:xfrm>
          <a:prstGeom prst="rect">
            <a:avLst/>
          </a:prstGeom>
          <a:noFill/>
          <a:ln>
            <a:noFill/>
          </a:ln>
        </p:spPr>
      </p:pic>
      <p:pic>
        <p:nvPicPr>
          <p:cNvPr id="327" name="Google Shape;327;p42"/>
          <p:cNvPicPr preferRelativeResize="0"/>
          <p:nvPr/>
        </p:nvPicPr>
        <p:blipFill>
          <a:blip r:embed="rId4">
            <a:alphaModFix/>
          </a:blip>
          <a:stretch>
            <a:fillRect/>
          </a:stretch>
        </p:blipFill>
        <p:spPr>
          <a:xfrm>
            <a:off x="3307963" y="1465000"/>
            <a:ext cx="5724525" cy="102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43"/>
          <p:cNvPicPr preferRelativeResize="0"/>
          <p:nvPr/>
        </p:nvPicPr>
        <p:blipFill>
          <a:blip r:embed="rId3">
            <a:alphaModFix/>
          </a:blip>
          <a:stretch>
            <a:fillRect/>
          </a:stretch>
        </p:blipFill>
        <p:spPr>
          <a:xfrm>
            <a:off x="152400" y="0"/>
            <a:ext cx="8810398" cy="4976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 name="Shape 103"/>
        <p:cNvGrpSpPr/>
        <p:nvPr/>
      </p:nvGrpSpPr>
      <p:grpSpPr>
        <a:xfrm>
          <a:off x="0" y="0"/>
          <a:ext cx="0" cy="0"/>
          <a:chOff x="0" y="0"/>
          <a:chExt cx="0" cy="0"/>
        </a:xfrm>
      </p:grpSpPr>
      <p:sp>
        <p:nvSpPr>
          <p:cNvPr id="104" name="Google Shape;104;p26"/>
          <p:cNvSpPr txBox="1"/>
          <p:nvPr>
            <p:ph idx="1" type="subTitle"/>
          </p:nvPr>
        </p:nvSpPr>
        <p:spPr>
          <a:xfrm>
            <a:off x="498875" y="1591325"/>
            <a:ext cx="8520600" cy="1732800"/>
          </a:xfrm>
          <a:prstGeom prst="rect">
            <a:avLst/>
          </a:prstGeom>
        </p:spPr>
        <p:txBody>
          <a:bodyPr anchorCtr="0" anchor="t" bIns="91425" lIns="91425" spcFirstLastPara="1" rIns="91425" wrap="square" tIns="91425">
            <a:normAutofit fontScale="62500" lnSpcReduction="20000"/>
          </a:bodyPr>
          <a:lstStyle/>
          <a:p>
            <a:pPr indent="-339725" lvl="0" marL="457200" rtl="0" algn="l">
              <a:lnSpc>
                <a:spcPct val="115000"/>
              </a:lnSpc>
              <a:spcBef>
                <a:spcPts val="0"/>
              </a:spcBef>
              <a:spcAft>
                <a:spcPts val="0"/>
              </a:spcAft>
              <a:buSzPct val="100000"/>
              <a:buChar char="●"/>
            </a:pPr>
            <a:r>
              <a:rPr lang="en"/>
              <a:t>Immune system background</a:t>
            </a:r>
            <a:endParaRPr/>
          </a:p>
          <a:p>
            <a:pPr indent="-339725" lvl="0" marL="457200" rtl="0" algn="l">
              <a:lnSpc>
                <a:spcPct val="115000"/>
              </a:lnSpc>
              <a:spcBef>
                <a:spcPts val="0"/>
              </a:spcBef>
              <a:spcAft>
                <a:spcPts val="0"/>
              </a:spcAft>
              <a:buSzPct val="100000"/>
              <a:buChar char="●"/>
            </a:pPr>
            <a:r>
              <a:rPr lang="en"/>
              <a:t>About the paper</a:t>
            </a:r>
            <a:endParaRPr/>
          </a:p>
          <a:p>
            <a:pPr indent="-339725" lvl="0" marL="457200" rtl="0" algn="l">
              <a:lnSpc>
                <a:spcPct val="115000"/>
              </a:lnSpc>
              <a:spcBef>
                <a:spcPts val="0"/>
              </a:spcBef>
              <a:spcAft>
                <a:spcPts val="0"/>
              </a:spcAft>
              <a:buSzPct val="100000"/>
              <a:buChar char="●"/>
            </a:pPr>
            <a:r>
              <a:rPr lang="en"/>
              <a:t>File format and data generation</a:t>
            </a:r>
            <a:endParaRPr/>
          </a:p>
          <a:p>
            <a:pPr indent="-339725" lvl="0" marL="457200" rtl="0" algn="l">
              <a:lnSpc>
                <a:spcPct val="115000"/>
              </a:lnSpc>
              <a:spcBef>
                <a:spcPts val="0"/>
              </a:spcBef>
              <a:spcAft>
                <a:spcPts val="0"/>
              </a:spcAft>
              <a:buSzPct val="100000"/>
              <a:buChar char="●"/>
            </a:pPr>
            <a:r>
              <a:rPr lang="en"/>
              <a:t>Marker genes visualization </a:t>
            </a:r>
            <a:endParaRPr/>
          </a:p>
          <a:p>
            <a:pPr indent="-339725" lvl="0" marL="457200" rtl="0" algn="l">
              <a:lnSpc>
                <a:spcPct val="115000"/>
              </a:lnSpc>
              <a:spcBef>
                <a:spcPts val="0"/>
              </a:spcBef>
              <a:spcAft>
                <a:spcPts val="0"/>
              </a:spcAft>
              <a:buSzPct val="100000"/>
              <a:buChar char="●"/>
            </a:pPr>
            <a:r>
              <a:rPr lang="en"/>
              <a:t>Differential gene expression</a:t>
            </a:r>
            <a:endParaRPr/>
          </a:p>
          <a:p>
            <a:pPr indent="-339725" lvl="0" marL="457200" rtl="0" algn="l">
              <a:lnSpc>
                <a:spcPct val="115000"/>
              </a:lnSpc>
              <a:spcBef>
                <a:spcPts val="0"/>
              </a:spcBef>
              <a:spcAft>
                <a:spcPts val="0"/>
              </a:spcAft>
              <a:buSzPct val="100000"/>
              <a:buChar char="●"/>
            </a:pPr>
            <a:r>
              <a:rPr lang="en"/>
              <a:t>Gene set enrichment analysis</a:t>
            </a:r>
            <a:endParaRPr/>
          </a:p>
        </p:txBody>
      </p:sp>
      <p:sp>
        <p:nvSpPr>
          <p:cNvPr id="105" name="Google Shape;105;p26"/>
          <p:cNvSpPr txBox="1"/>
          <p:nvPr/>
        </p:nvSpPr>
        <p:spPr>
          <a:xfrm>
            <a:off x="651350" y="868475"/>
            <a:ext cx="4312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t>Agenda</a:t>
            </a:r>
            <a:endParaRPr sz="2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44"/>
          <p:cNvPicPr preferRelativeResize="0"/>
          <p:nvPr/>
        </p:nvPicPr>
        <p:blipFill>
          <a:blip r:embed="rId3">
            <a:alphaModFix/>
          </a:blip>
          <a:stretch>
            <a:fillRect/>
          </a:stretch>
        </p:blipFill>
        <p:spPr>
          <a:xfrm>
            <a:off x="-113250" y="0"/>
            <a:ext cx="9215427" cy="5286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45"/>
          <p:cNvPicPr preferRelativeResize="0"/>
          <p:nvPr/>
        </p:nvPicPr>
        <p:blipFill rotWithShape="1">
          <a:blip r:embed="rId3">
            <a:alphaModFix/>
          </a:blip>
          <a:srcRect b="0" l="0" r="0" t="0"/>
          <a:stretch/>
        </p:blipFill>
        <p:spPr>
          <a:xfrm>
            <a:off x="0" y="1884304"/>
            <a:ext cx="6202000" cy="1793170"/>
          </a:xfrm>
          <a:prstGeom prst="rect">
            <a:avLst/>
          </a:prstGeom>
          <a:noFill/>
          <a:ln>
            <a:noFill/>
          </a:ln>
        </p:spPr>
      </p:pic>
      <p:pic>
        <p:nvPicPr>
          <p:cNvPr id="343" name="Google Shape;343;p45"/>
          <p:cNvPicPr preferRelativeResize="0"/>
          <p:nvPr/>
        </p:nvPicPr>
        <p:blipFill rotWithShape="1">
          <a:blip r:embed="rId4">
            <a:alphaModFix/>
          </a:blip>
          <a:srcRect b="0" l="0" r="0" t="0"/>
          <a:stretch/>
        </p:blipFill>
        <p:spPr>
          <a:xfrm>
            <a:off x="6351950" y="2686875"/>
            <a:ext cx="2562639" cy="2266949"/>
          </a:xfrm>
          <a:prstGeom prst="rect">
            <a:avLst/>
          </a:prstGeom>
          <a:noFill/>
          <a:ln>
            <a:noFill/>
          </a:ln>
        </p:spPr>
      </p:pic>
      <p:sp>
        <p:nvSpPr>
          <p:cNvPr id="344" name="Google Shape;344;p45"/>
          <p:cNvSpPr txBox="1"/>
          <p:nvPr/>
        </p:nvSpPr>
        <p:spPr>
          <a:xfrm>
            <a:off x="6351950" y="1510750"/>
            <a:ext cx="2397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404040"/>
                </a:solidFill>
                <a:highlight>
                  <a:srgbClr val="FCFCFC"/>
                </a:highlight>
                <a:latin typeface="Arial"/>
                <a:ea typeface="Arial"/>
                <a:cs typeface="Arial"/>
                <a:sym typeface="Arial"/>
              </a:rPr>
              <a:t>Anndata</a:t>
            </a:r>
            <a:r>
              <a:rPr b="0" i="0" lang="en" sz="1200" u="none" cap="none" strike="noStrike">
                <a:solidFill>
                  <a:srgbClr val="404040"/>
                </a:solidFill>
                <a:highlight>
                  <a:srgbClr val="FCFCFC"/>
                </a:highlight>
                <a:latin typeface="Arial"/>
                <a:ea typeface="Arial"/>
                <a:cs typeface="Arial"/>
                <a:sym typeface="Arial"/>
              </a:rPr>
              <a:t> is a Python package for handling annotated data matrices</a:t>
            </a:r>
            <a:endParaRPr b="0" i="0" sz="1400" u="none" cap="none" strike="noStrike">
              <a:solidFill>
                <a:srgbClr val="000000"/>
              </a:solidFill>
              <a:latin typeface="Arial"/>
              <a:ea typeface="Arial"/>
              <a:cs typeface="Arial"/>
              <a:sym typeface="Arial"/>
            </a:endParaRPr>
          </a:p>
        </p:txBody>
      </p:sp>
      <p:sp>
        <p:nvSpPr>
          <p:cNvPr id="345" name="Google Shape;345;p45"/>
          <p:cNvSpPr txBox="1"/>
          <p:nvPr/>
        </p:nvSpPr>
        <p:spPr>
          <a:xfrm>
            <a:off x="1443650" y="231075"/>
            <a:ext cx="57399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Merging of VDJ with Feature Barcode Matrix using ScanPy, Scirpy and AnnData</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46"/>
          <p:cNvPicPr preferRelativeResize="0"/>
          <p:nvPr/>
        </p:nvPicPr>
        <p:blipFill>
          <a:blip r:embed="rId3">
            <a:alphaModFix/>
          </a:blip>
          <a:stretch>
            <a:fillRect/>
          </a:stretch>
        </p:blipFill>
        <p:spPr>
          <a:xfrm>
            <a:off x="166325" y="132400"/>
            <a:ext cx="5186250" cy="3701750"/>
          </a:xfrm>
          <a:prstGeom prst="rect">
            <a:avLst/>
          </a:prstGeom>
          <a:noFill/>
          <a:ln>
            <a:noFill/>
          </a:ln>
        </p:spPr>
      </p:pic>
      <p:pic>
        <p:nvPicPr>
          <p:cNvPr id="351" name="Google Shape;351;p46"/>
          <p:cNvPicPr preferRelativeResize="0"/>
          <p:nvPr/>
        </p:nvPicPr>
        <p:blipFill rotWithShape="1">
          <a:blip r:embed="rId4">
            <a:alphaModFix/>
          </a:blip>
          <a:srcRect b="-1160" l="0" r="0" t="1160"/>
          <a:stretch/>
        </p:blipFill>
        <p:spPr>
          <a:xfrm>
            <a:off x="5429225" y="1791150"/>
            <a:ext cx="3310600" cy="2998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5" name="Shape 355"/>
        <p:cNvGrpSpPr/>
        <p:nvPr/>
      </p:nvGrpSpPr>
      <p:grpSpPr>
        <a:xfrm>
          <a:off x="0" y="0"/>
          <a:ext cx="0" cy="0"/>
          <a:chOff x="0" y="0"/>
          <a:chExt cx="0" cy="0"/>
        </a:xfrm>
      </p:grpSpPr>
      <p:sp>
        <p:nvSpPr>
          <p:cNvPr id="356" name="Google Shape;356;p47"/>
          <p:cNvSpPr txBox="1"/>
          <p:nvPr>
            <p:ph type="title"/>
          </p:nvPr>
        </p:nvSpPr>
        <p:spPr>
          <a:xfrm>
            <a:off x="221100" y="117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 processing steps</a:t>
            </a:r>
            <a:endParaRPr/>
          </a:p>
        </p:txBody>
      </p:sp>
      <p:sp>
        <p:nvSpPr>
          <p:cNvPr id="357" name="Google Shape;357;p47"/>
          <p:cNvSpPr txBox="1"/>
          <p:nvPr>
            <p:ph idx="1" type="body"/>
          </p:nvPr>
        </p:nvSpPr>
        <p:spPr>
          <a:xfrm>
            <a:off x="221100" y="734325"/>
            <a:ext cx="8520600" cy="4074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8" name="Google Shape;358;p47"/>
          <p:cNvPicPr preferRelativeResize="0"/>
          <p:nvPr/>
        </p:nvPicPr>
        <p:blipFill>
          <a:blip r:embed="rId3">
            <a:alphaModFix/>
          </a:blip>
          <a:stretch>
            <a:fillRect/>
          </a:stretch>
        </p:blipFill>
        <p:spPr>
          <a:xfrm>
            <a:off x="221100" y="773625"/>
            <a:ext cx="7298100" cy="3835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type="title"/>
          </p:nvPr>
        </p:nvSpPr>
        <p:spPr>
          <a:xfrm>
            <a:off x="221100" y="1174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Pre- processing steps</a:t>
            </a:r>
            <a:endParaRPr/>
          </a:p>
        </p:txBody>
      </p:sp>
      <p:sp>
        <p:nvSpPr>
          <p:cNvPr id="364" name="Google Shape;364;p48"/>
          <p:cNvSpPr txBox="1"/>
          <p:nvPr>
            <p:ph idx="1" type="body"/>
          </p:nvPr>
        </p:nvSpPr>
        <p:spPr>
          <a:xfrm>
            <a:off x="221100" y="734325"/>
            <a:ext cx="8520600" cy="4074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65" name="Google Shape;365;p48"/>
          <p:cNvPicPr preferRelativeResize="0"/>
          <p:nvPr/>
        </p:nvPicPr>
        <p:blipFill rotWithShape="1">
          <a:blip r:embed="rId3">
            <a:alphaModFix/>
          </a:blip>
          <a:srcRect b="0" l="0" r="0" t="0"/>
          <a:stretch/>
        </p:blipFill>
        <p:spPr>
          <a:xfrm>
            <a:off x="221100" y="773625"/>
            <a:ext cx="6030624" cy="3835675"/>
          </a:xfrm>
          <a:prstGeom prst="rect">
            <a:avLst/>
          </a:prstGeom>
          <a:noFill/>
          <a:ln>
            <a:noFill/>
          </a:ln>
        </p:spPr>
      </p:pic>
      <p:sp>
        <p:nvSpPr>
          <p:cNvPr id="366" name="Google Shape;366;p48"/>
          <p:cNvSpPr txBox="1"/>
          <p:nvPr/>
        </p:nvSpPr>
        <p:spPr>
          <a:xfrm>
            <a:off x="6636850" y="1995275"/>
            <a:ext cx="1875900" cy="1908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Filtration</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Normalization</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Removing Highly Variable Genes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PCA</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Clustering</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UMAP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9"/>
          <p:cNvSpPr txBox="1"/>
          <p:nvPr>
            <p:ph type="title"/>
          </p:nvPr>
        </p:nvSpPr>
        <p:spPr>
          <a:xfrm>
            <a:off x="311700" y="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Mapping </a:t>
            </a:r>
            <a:endParaRPr/>
          </a:p>
        </p:txBody>
      </p:sp>
      <p:sp>
        <p:nvSpPr>
          <p:cNvPr id="372" name="Google Shape;372;p49"/>
          <p:cNvSpPr txBox="1"/>
          <p:nvPr>
            <p:ph idx="1" type="body"/>
          </p:nvPr>
        </p:nvSpPr>
        <p:spPr>
          <a:xfrm>
            <a:off x="262925" y="608850"/>
            <a:ext cx="8832300" cy="4534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Covid </a:t>
            </a:r>
            <a:endParaRPr/>
          </a:p>
          <a:p>
            <a:pPr indent="0" lvl="0" marL="0" rtl="0" algn="l">
              <a:lnSpc>
                <a:spcPct val="100000"/>
              </a:lnSpc>
              <a:spcBef>
                <a:spcPts val="0"/>
              </a:spcBef>
              <a:spcAft>
                <a:spcPts val="0"/>
              </a:spcAft>
              <a:buNone/>
            </a:pPr>
            <a:r>
              <a:rPr lang="en"/>
              <a:t>Covid </a:t>
            </a:r>
            <a:endParaRPr/>
          </a:p>
          <a:p>
            <a:pPr indent="0" lvl="0" marL="0" rtl="0" algn="l">
              <a:spcBef>
                <a:spcPts val="0"/>
              </a:spcBef>
              <a:spcAft>
                <a:spcPts val="1200"/>
              </a:spcAft>
              <a:buNone/>
            </a:pPr>
            <a:r>
              <a:t/>
            </a:r>
            <a:endParaRPr/>
          </a:p>
        </p:txBody>
      </p:sp>
      <p:pic>
        <p:nvPicPr>
          <p:cNvPr id="373" name="Google Shape;373;p49"/>
          <p:cNvPicPr preferRelativeResize="0"/>
          <p:nvPr/>
        </p:nvPicPr>
        <p:blipFill>
          <a:blip r:embed="rId3">
            <a:alphaModFix/>
          </a:blip>
          <a:stretch>
            <a:fillRect/>
          </a:stretch>
        </p:blipFill>
        <p:spPr>
          <a:xfrm>
            <a:off x="360500" y="692475"/>
            <a:ext cx="4057925" cy="3558926"/>
          </a:xfrm>
          <a:prstGeom prst="rect">
            <a:avLst/>
          </a:prstGeom>
          <a:noFill/>
          <a:ln>
            <a:noFill/>
          </a:ln>
          <a:effectLst>
            <a:outerShdw blurRad="57150" rotWithShape="0" algn="bl" dir="5400000" dist="19050">
              <a:srgbClr val="000000">
                <a:alpha val="50000"/>
              </a:srgbClr>
            </a:outerShdw>
          </a:effectLst>
        </p:spPr>
      </p:pic>
      <p:pic>
        <p:nvPicPr>
          <p:cNvPr id="374" name="Google Shape;374;p49"/>
          <p:cNvPicPr preferRelativeResize="0"/>
          <p:nvPr/>
        </p:nvPicPr>
        <p:blipFill>
          <a:blip r:embed="rId4">
            <a:alphaModFix/>
          </a:blip>
          <a:stretch>
            <a:fillRect/>
          </a:stretch>
        </p:blipFill>
        <p:spPr>
          <a:xfrm>
            <a:off x="4704425" y="692475"/>
            <a:ext cx="4321101" cy="3593774"/>
          </a:xfrm>
          <a:prstGeom prst="rect">
            <a:avLst/>
          </a:prstGeom>
          <a:noFill/>
          <a:ln>
            <a:noFill/>
          </a:ln>
          <a:effectLst>
            <a:outerShdw blurRad="57150" rotWithShape="0" algn="bl" dir="5400000" dist="19050">
              <a:srgbClr val="000000">
                <a:alpha val="50000"/>
              </a:srgbClr>
            </a:outerShdw>
          </a:effectLst>
        </p:spPr>
      </p:pic>
      <p:sp>
        <p:nvSpPr>
          <p:cNvPr id="375" name="Google Shape;375;p49"/>
          <p:cNvSpPr txBox="1"/>
          <p:nvPr/>
        </p:nvSpPr>
        <p:spPr>
          <a:xfrm>
            <a:off x="311700" y="4383850"/>
            <a:ext cx="401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Covid </a:t>
            </a:r>
            <a:endParaRPr/>
          </a:p>
        </p:txBody>
      </p:sp>
      <p:sp>
        <p:nvSpPr>
          <p:cNvPr id="376" name="Google Shape;376;p49"/>
          <p:cNvSpPr txBox="1"/>
          <p:nvPr/>
        </p:nvSpPr>
        <p:spPr>
          <a:xfrm>
            <a:off x="4641700" y="4435550"/>
            <a:ext cx="392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control</a:t>
            </a:r>
            <a:endParaRPr/>
          </a:p>
        </p:txBody>
      </p:sp>
      <p:sp>
        <p:nvSpPr>
          <p:cNvPr id="377" name="Google Shape;377;p49"/>
          <p:cNvSpPr txBox="1"/>
          <p:nvPr/>
        </p:nvSpPr>
        <p:spPr>
          <a:xfrm>
            <a:off x="382350" y="4035350"/>
            <a:ext cx="845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50"/>
          <p:cNvPicPr preferRelativeResize="0"/>
          <p:nvPr/>
        </p:nvPicPr>
        <p:blipFill>
          <a:blip r:embed="rId3">
            <a:alphaModFix/>
          </a:blip>
          <a:stretch>
            <a:fillRect/>
          </a:stretch>
        </p:blipFill>
        <p:spPr>
          <a:xfrm>
            <a:off x="510613" y="-203025"/>
            <a:ext cx="7983376" cy="2627500"/>
          </a:xfrm>
          <a:prstGeom prst="rect">
            <a:avLst/>
          </a:prstGeom>
          <a:noFill/>
          <a:ln>
            <a:noFill/>
          </a:ln>
        </p:spPr>
      </p:pic>
      <p:pic>
        <p:nvPicPr>
          <p:cNvPr id="383" name="Google Shape;383;p50"/>
          <p:cNvPicPr preferRelativeResize="0"/>
          <p:nvPr/>
        </p:nvPicPr>
        <p:blipFill>
          <a:blip r:embed="rId4">
            <a:alphaModFix/>
          </a:blip>
          <a:stretch>
            <a:fillRect/>
          </a:stretch>
        </p:blipFill>
        <p:spPr>
          <a:xfrm>
            <a:off x="152400" y="2424475"/>
            <a:ext cx="4061859" cy="2566624"/>
          </a:xfrm>
          <a:prstGeom prst="rect">
            <a:avLst/>
          </a:prstGeom>
          <a:noFill/>
          <a:ln>
            <a:noFill/>
          </a:ln>
        </p:spPr>
      </p:pic>
      <p:sp>
        <p:nvSpPr>
          <p:cNvPr id="384" name="Google Shape;384;p50"/>
          <p:cNvSpPr txBox="1"/>
          <p:nvPr/>
        </p:nvSpPr>
        <p:spPr>
          <a:xfrm>
            <a:off x="1540250" y="4202625"/>
            <a:ext cx="1373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000">
                <a:solidFill>
                  <a:schemeClr val="dk1"/>
                </a:solidFill>
              </a:rPr>
              <a:t>T</a:t>
            </a:r>
            <a:r>
              <a:rPr b="1" lang="en" sz="900">
                <a:solidFill>
                  <a:schemeClr val="dk1"/>
                </a:solidFill>
              </a:rPr>
              <a:t>YPE 1 IFN PLASMABLAST</a:t>
            </a:r>
            <a:endParaRPr b="1" sz="900"/>
          </a:p>
        </p:txBody>
      </p:sp>
      <p:sp>
        <p:nvSpPr>
          <p:cNvPr id="385" name="Google Shape;385;p50"/>
          <p:cNvSpPr txBox="1"/>
          <p:nvPr/>
        </p:nvSpPr>
        <p:spPr>
          <a:xfrm>
            <a:off x="425150" y="3463850"/>
            <a:ext cx="1080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200">
                <a:solidFill>
                  <a:schemeClr val="dk1"/>
                </a:solidFill>
              </a:rPr>
              <a:t>PLASMA CELLS</a:t>
            </a:r>
            <a:endParaRPr b="1" sz="1200"/>
          </a:p>
        </p:txBody>
      </p:sp>
      <p:sp>
        <p:nvSpPr>
          <p:cNvPr id="386" name="Google Shape;386;p50"/>
          <p:cNvSpPr txBox="1"/>
          <p:nvPr/>
        </p:nvSpPr>
        <p:spPr>
          <a:xfrm rot="-1918905">
            <a:off x="882925" y="3938950"/>
            <a:ext cx="1233647" cy="55405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000">
                <a:solidFill>
                  <a:schemeClr val="dk1"/>
                </a:solidFill>
              </a:rPr>
              <a:t>B CELLS</a:t>
            </a:r>
            <a:endParaRPr b="1" sz="1000">
              <a:solidFill>
                <a:schemeClr val="dk1"/>
              </a:solidFill>
            </a:endParaRPr>
          </a:p>
          <a:p>
            <a:pPr indent="0" lvl="0" marL="0" rtl="0" algn="l">
              <a:spcBef>
                <a:spcPts val="0"/>
              </a:spcBef>
              <a:spcAft>
                <a:spcPts val="0"/>
              </a:spcAft>
              <a:buNone/>
            </a:pPr>
            <a:r>
              <a:t/>
            </a:r>
            <a:endParaRPr/>
          </a:p>
        </p:txBody>
      </p:sp>
      <p:sp>
        <p:nvSpPr>
          <p:cNvPr id="387" name="Google Shape;387;p50"/>
          <p:cNvSpPr txBox="1"/>
          <p:nvPr/>
        </p:nvSpPr>
        <p:spPr>
          <a:xfrm>
            <a:off x="4438625" y="3200400"/>
            <a:ext cx="382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Cell Type Annotation of Marker Genes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51"/>
          <p:cNvPicPr preferRelativeResize="0"/>
          <p:nvPr/>
        </p:nvPicPr>
        <p:blipFill rotWithShape="1">
          <a:blip r:embed="rId3">
            <a:alphaModFix/>
          </a:blip>
          <a:srcRect b="0" l="3159" r="-3159" t="0"/>
          <a:stretch/>
        </p:blipFill>
        <p:spPr>
          <a:xfrm>
            <a:off x="135500" y="204650"/>
            <a:ext cx="3676826" cy="2883600"/>
          </a:xfrm>
          <a:prstGeom prst="rect">
            <a:avLst/>
          </a:prstGeom>
          <a:noFill/>
          <a:ln>
            <a:noFill/>
          </a:ln>
          <a:effectLst>
            <a:outerShdw blurRad="57150" rotWithShape="0" algn="bl" dir="5400000" dist="19050">
              <a:srgbClr val="000000">
                <a:alpha val="50000"/>
              </a:srgbClr>
            </a:outerShdw>
          </a:effectLst>
        </p:spPr>
      </p:pic>
      <p:sp>
        <p:nvSpPr>
          <p:cNvPr id="393" name="Google Shape;393;p51"/>
          <p:cNvSpPr txBox="1"/>
          <p:nvPr/>
        </p:nvSpPr>
        <p:spPr>
          <a:xfrm>
            <a:off x="4488375" y="243950"/>
            <a:ext cx="40143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When B cells encounter a foreign antigen such as the covid virus that causes COVID-19, they can undergo clonal expansion and produce large quantities of Ig molecules that can specifically bind to the virus and help to neutralize it.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 abundance of IGH and IGK genes could indicate the presence of clonal populations of B cells that have undergone expansion in response to the virus. </a:t>
            </a:r>
            <a:endParaRPr sz="1200"/>
          </a:p>
          <a:p>
            <a:pPr indent="0" lvl="0" marL="0" rtl="0" algn="l">
              <a:spcBef>
                <a:spcPts val="0"/>
              </a:spcBef>
              <a:spcAft>
                <a:spcPts val="0"/>
              </a:spcAft>
              <a:buNone/>
            </a:pPr>
            <a:r>
              <a:rPr lang="en" sz="1200"/>
              <a:t>The analysis of the diversity and expression patterns of these genes could provide insights into the specificity and strength of the immune response to the virus, as well as the potential for developing therapeutics such as monoclonal antibodies.</a:t>
            </a:r>
            <a:endParaRPr sz="1200"/>
          </a:p>
        </p:txBody>
      </p:sp>
      <p:pic>
        <p:nvPicPr>
          <p:cNvPr id="394" name="Google Shape;394;p51"/>
          <p:cNvPicPr preferRelativeResize="0"/>
          <p:nvPr/>
        </p:nvPicPr>
        <p:blipFill>
          <a:blip r:embed="rId4">
            <a:alphaModFix/>
          </a:blip>
          <a:stretch>
            <a:fillRect/>
          </a:stretch>
        </p:blipFill>
        <p:spPr>
          <a:xfrm>
            <a:off x="236050" y="3267750"/>
            <a:ext cx="2607524" cy="1610150"/>
          </a:xfrm>
          <a:prstGeom prst="rect">
            <a:avLst/>
          </a:prstGeom>
          <a:noFill/>
          <a:ln>
            <a:noFill/>
          </a:ln>
        </p:spPr>
      </p:pic>
      <p:pic>
        <p:nvPicPr>
          <p:cNvPr id="395" name="Google Shape;395;p51"/>
          <p:cNvPicPr preferRelativeResize="0"/>
          <p:nvPr/>
        </p:nvPicPr>
        <p:blipFill>
          <a:blip r:embed="rId5">
            <a:alphaModFix/>
          </a:blip>
          <a:stretch>
            <a:fillRect/>
          </a:stretch>
        </p:blipFill>
        <p:spPr>
          <a:xfrm>
            <a:off x="2843575" y="3160700"/>
            <a:ext cx="2767825" cy="1824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2"/>
          <p:cNvSpPr txBox="1"/>
          <p:nvPr>
            <p:ph type="title"/>
          </p:nvPr>
        </p:nvSpPr>
        <p:spPr>
          <a:xfrm>
            <a:off x="116550" y="0"/>
            <a:ext cx="8520600" cy="8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20"/>
              <a:t>Specific markers and their expression level within both cohorts-</a:t>
            </a:r>
            <a:endParaRPr sz="1820"/>
          </a:p>
          <a:p>
            <a:pPr indent="-325120" lvl="0" marL="457200" rtl="0" algn="l">
              <a:spcBef>
                <a:spcPts val="0"/>
              </a:spcBef>
              <a:spcAft>
                <a:spcPts val="0"/>
              </a:spcAft>
              <a:buSzPts val="1520"/>
              <a:buAutoNum type="arabicPeriod"/>
            </a:pPr>
            <a:r>
              <a:rPr lang="en" sz="1520" u="sng"/>
              <a:t>Activation and function</a:t>
            </a:r>
            <a:endParaRPr sz="1520" u="sng"/>
          </a:p>
        </p:txBody>
      </p:sp>
      <p:pic>
        <p:nvPicPr>
          <p:cNvPr id="401" name="Google Shape;401;p52"/>
          <p:cNvPicPr preferRelativeResize="0"/>
          <p:nvPr/>
        </p:nvPicPr>
        <p:blipFill>
          <a:blip r:embed="rId3">
            <a:alphaModFix/>
          </a:blip>
          <a:stretch>
            <a:fillRect/>
          </a:stretch>
        </p:blipFill>
        <p:spPr>
          <a:xfrm>
            <a:off x="201175" y="822400"/>
            <a:ext cx="3827101" cy="3318400"/>
          </a:xfrm>
          <a:prstGeom prst="rect">
            <a:avLst/>
          </a:prstGeom>
          <a:noFill/>
          <a:ln>
            <a:noFill/>
          </a:ln>
        </p:spPr>
      </p:pic>
      <p:sp>
        <p:nvSpPr>
          <p:cNvPr id="402" name="Google Shape;402;p52"/>
          <p:cNvSpPr txBox="1"/>
          <p:nvPr/>
        </p:nvSpPr>
        <p:spPr>
          <a:xfrm>
            <a:off x="4467450" y="947850"/>
            <a:ext cx="4014300" cy="21858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Char char="●"/>
            </a:pPr>
            <a:r>
              <a:rPr b="1" i="1" lang="en" sz="1000"/>
              <a:t>CD40</a:t>
            </a:r>
            <a:r>
              <a:rPr lang="en" sz="1000"/>
              <a:t> - a co-stimulatory molecule that is involved in B cell activation and antibody production. </a:t>
            </a:r>
            <a:endParaRPr sz="1000"/>
          </a:p>
          <a:p>
            <a:pPr indent="0" lvl="0" marL="0" rtl="0" algn="l">
              <a:spcBef>
                <a:spcPts val="0"/>
              </a:spcBef>
              <a:spcAft>
                <a:spcPts val="0"/>
              </a:spcAft>
              <a:buNone/>
            </a:pPr>
            <a:r>
              <a:rPr lang="en" sz="1000"/>
              <a:t>CD40 expression is </a:t>
            </a:r>
            <a:r>
              <a:rPr lang="en" sz="1000" u="sng"/>
              <a:t>upregulated in some covid patients</a:t>
            </a:r>
            <a:r>
              <a:rPr lang="en" sz="1000"/>
              <a:t> and may be a potential therapeutic target. </a:t>
            </a:r>
            <a:endParaRPr sz="1000"/>
          </a:p>
          <a:p>
            <a:pPr indent="0" lvl="0" marL="0" rtl="0" algn="l">
              <a:spcBef>
                <a:spcPts val="0"/>
              </a:spcBef>
              <a:spcAft>
                <a:spcPts val="0"/>
              </a:spcAft>
              <a:buNone/>
            </a:pPr>
            <a:r>
              <a:rPr lang="en" sz="1000"/>
              <a:t>In healthy individuals, CD40 is important for B cell activation and the production of antibodies.</a:t>
            </a:r>
            <a:endParaRPr sz="1000"/>
          </a:p>
          <a:p>
            <a:pPr indent="0" lvl="0" marL="0" rtl="0" algn="l">
              <a:spcBef>
                <a:spcPts val="0"/>
              </a:spcBef>
              <a:spcAft>
                <a:spcPts val="0"/>
              </a:spcAft>
              <a:buNone/>
            </a:pPr>
            <a:r>
              <a:t/>
            </a:r>
            <a:endParaRPr sz="1000"/>
          </a:p>
          <a:p>
            <a:pPr indent="-292100" lvl="0" marL="457200" rtl="0" algn="l">
              <a:spcBef>
                <a:spcPts val="0"/>
              </a:spcBef>
              <a:spcAft>
                <a:spcPts val="0"/>
              </a:spcAft>
              <a:buSzPts val="1000"/>
              <a:buChar char="●"/>
            </a:pPr>
            <a:r>
              <a:rPr b="1" i="1" lang="en" sz="1000"/>
              <a:t>IGJ </a:t>
            </a:r>
            <a:r>
              <a:rPr lang="en" sz="1000"/>
              <a:t>- a protein involved in the assembly of immunoglobulins. </a:t>
            </a:r>
            <a:endParaRPr sz="1000"/>
          </a:p>
          <a:p>
            <a:pPr indent="0" lvl="0" marL="0" rtl="0" algn="l">
              <a:spcBef>
                <a:spcPts val="0"/>
              </a:spcBef>
              <a:spcAft>
                <a:spcPts val="0"/>
              </a:spcAft>
              <a:buNone/>
            </a:pPr>
            <a:r>
              <a:rPr lang="en" sz="1000" u="sng"/>
              <a:t>Reduced levels of IGJ have been observed in some COVID-19 patients</a:t>
            </a:r>
            <a:r>
              <a:rPr lang="en" sz="1000"/>
              <a:t>, potentially reflecting impaired antibody production. </a:t>
            </a:r>
            <a:endParaRPr sz="1000"/>
          </a:p>
          <a:p>
            <a:pPr indent="0" lvl="0" marL="0" rtl="0" algn="l">
              <a:spcBef>
                <a:spcPts val="0"/>
              </a:spcBef>
              <a:spcAft>
                <a:spcPts val="0"/>
              </a:spcAft>
              <a:buNone/>
            </a:pPr>
            <a:r>
              <a:rPr lang="en" sz="1000"/>
              <a:t>In healthy individuals, IGJ is important for the assembly and secretion of antibodies.</a:t>
            </a:r>
            <a:endParaRPr sz="1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3"/>
          <p:cNvSpPr txBox="1"/>
          <p:nvPr>
            <p:ph type="title"/>
          </p:nvPr>
        </p:nvSpPr>
        <p:spPr>
          <a:xfrm>
            <a:off x="186250" y="75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520"/>
              <a:t>2.</a:t>
            </a:r>
            <a:r>
              <a:rPr lang="en" sz="1550" u="sng"/>
              <a:t> Integrins</a:t>
            </a:r>
            <a:endParaRPr sz="1550" u="sng"/>
          </a:p>
          <a:p>
            <a:pPr indent="0" lvl="0" marL="0" rtl="0" algn="l">
              <a:spcBef>
                <a:spcPts val="0"/>
              </a:spcBef>
              <a:spcAft>
                <a:spcPts val="0"/>
              </a:spcAft>
              <a:buNone/>
            </a:pPr>
            <a:r>
              <a:t/>
            </a:r>
            <a:endParaRPr/>
          </a:p>
        </p:txBody>
      </p:sp>
      <p:pic>
        <p:nvPicPr>
          <p:cNvPr id="408" name="Google Shape;408;p53"/>
          <p:cNvPicPr preferRelativeResize="0"/>
          <p:nvPr/>
        </p:nvPicPr>
        <p:blipFill>
          <a:blip r:embed="rId3">
            <a:alphaModFix/>
          </a:blip>
          <a:stretch>
            <a:fillRect/>
          </a:stretch>
        </p:blipFill>
        <p:spPr>
          <a:xfrm>
            <a:off x="138475" y="476575"/>
            <a:ext cx="4207850" cy="3523924"/>
          </a:xfrm>
          <a:prstGeom prst="rect">
            <a:avLst/>
          </a:prstGeom>
          <a:noFill/>
          <a:ln>
            <a:noFill/>
          </a:ln>
        </p:spPr>
      </p:pic>
      <p:sp>
        <p:nvSpPr>
          <p:cNvPr id="409" name="Google Shape;409;p53"/>
          <p:cNvSpPr txBox="1"/>
          <p:nvPr/>
        </p:nvSpPr>
        <p:spPr>
          <a:xfrm>
            <a:off x="4585950" y="494825"/>
            <a:ext cx="4014300" cy="32631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Char char="●"/>
            </a:pPr>
            <a:r>
              <a:rPr b="1" i="1" lang="en" sz="1000"/>
              <a:t>ITGA4 </a:t>
            </a:r>
            <a:r>
              <a:rPr lang="en" sz="1000"/>
              <a:t>and </a:t>
            </a:r>
            <a:r>
              <a:rPr b="1" i="1" lang="en" sz="1000"/>
              <a:t>ITGB1</a:t>
            </a:r>
            <a:r>
              <a:rPr lang="en" sz="1000"/>
              <a:t> are involved in leukocyte adhesion and migration. </a:t>
            </a:r>
            <a:endParaRPr sz="1000"/>
          </a:p>
          <a:p>
            <a:pPr indent="0" lvl="0" marL="0" rtl="0" algn="l">
              <a:spcBef>
                <a:spcPts val="0"/>
              </a:spcBef>
              <a:spcAft>
                <a:spcPts val="0"/>
              </a:spcAft>
              <a:buNone/>
            </a:pPr>
            <a:r>
              <a:rPr lang="en" sz="1000" u="sng"/>
              <a:t>upregulated in the lung tissue of patients with covid</a:t>
            </a:r>
            <a:r>
              <a:rPr lang="en" sz="1000"/>
              <a:t>, increased expression of ITGA4 has been associated with severe disease and poor clinical outcomes, while blockade of ITGB1 has been shown to reduce lung inflammation and improve lung function in covid.</a:t>
            </a:r>
            <a:endParaRPr sz="1000"/>
          </a:p>
          <a:p>
            <a:pPr indent="0" lvl="0" marL="0" rtl="0" algn="l">
              <a:spcBef>
                <a:spcPts val="0"/>
              </a:spcBef>
              <a:spcAft>
                <a:spcPts val="0"/>
              </a:spcAft>
              <a:buNone/>
            </a:pPr>
            <a:r>
              <a:t/>
            </a:r>
            <a:endParaRPr sz="1000"/>
          </a:p>
          <a:p>
            <a:pPr indent="-292100" lvl="0" marL="457200" rtl="0" algn="l">
              <a:spcBef>
                <a:spcPts val="0"/>
              </a:spcBef>
              <a:spcAft>
                <a:spcPts val="0"/>
              </a:spcAft>
              <a:buSzPts val="1000"/>
              <a:buChar char="●"/>
            </a:pPr>
            <a:r>
              <a:rPr b="1" i="1" lang="en" sz="1000"/>
              <a:t>ITGB2</a:t>
            </a:r>
            <a:r>
              <a:rPr lang="en" sz="1000"/>
              <a:t> is expressed on leukocytes and is involved in leukocyte adhesion and migration. </a:t>
            </a:r>
            <a:endParaRPr sz="1000"/>
          </a:p>
          <a:p>
            <a:pPr indent="0" lvl="0" marL="0" rtl="0" algn="l">
              <a:spcBef>
                <a:spcPts val="0"/>
              </a:spcBef>
              <a:spcAft>
                <a:spcPts val="0"/>
              </a:spcAft>
              <a:buNone/>
            </a:pPr>
            <a:r>
              <a:rPr lang="en" sz="1000" u="sng"/>
              <a:t>upregulated in the lung tissue of covid patients</a:t>
            </a:r>
            <a:r>
              <a:rPr lang="en" sz="1000"/>
              <a:t>, and inhibition of ITGB2 has been shown to reduce lung inflammation in animal models of covid.</a:t>
            </a:r>
            <a:endParaRPr sz="1000"/>
          </a:p>
          <a:p>
            <a:pPr indent="0" lvl="0" marL="0" rtl="0" algn="l">
              <a:spcBef>
                <a:spcPts val="0"/>
              </a:spcBef>
              <a:spcAft>
                <a:spcPts val="0"/>
              </a:spcAft>
              <a:buNone/>
            </a:pPr>
            <a:r>
              <a:t/>
            </a:r>
            <a:endParaRPr sz="1000"/>
          </a:p>
          <a:p>
            <a:pPr indent="-292100" lvl="0" marL="457200" rtl="0" algn="l">
              <a:spcBef>
                <a:spcPts val="0"/>
              </a:spcBef>
              <a:spcAft>
                <a:spcPts val="0"/>
              </a:spcAft>
              <a:buSzPts val="1000"/>
              <a:buChar char="●"/>
            </a:pPr>
            <a:r>
              <a:rPr b="1" i="1" lang="en" sz="1000"/>
              <a:t>ITGAE</a:t>
            </a:r>
            <a:r>
              <a:rPr lang="en" sz="1000"/>
              <a:t>  and </a:t>
            </a:r>
            <a:r>
              <a:rPr b="1" i="1" lang="en" sz="1000"/>
              <a:t>ITGB7</a:t>
            </a:r>
            <a:r>
              <a:rPr lang="en" sz="1000"/>
              <a:t> are expressed on intraepithelial lymphocytes in the gut, and are involved in maintaining gut barrier integrity and regulating the immune response to gut antigens. </a:t>
            </a:r>
            <a:endParaRPr sz="1000"/>
          </a:p>
          <a:p>
            <a:pPr indent="0" lvl="0" marL="0" rtl="0" algn="l">
              <a:spcBef>
                <a:spcPts val="0"/>
              </a:spcBef>
              <a:spcAft>
                <a:spcPts val="0"/>
              </a:spcAft>
              <a:buNone/>
            </a:pPr>
            <a:r>
              <a:rPr lang="en" sz="1000"/>
              <a:t>They have been implicated in the pathogenesis of gastrointestinal symptoms in covid, as well as in the gut inflammation observed in</a:t>
            </a:r>
            <a:r>
              <a:rPr lang="en" sz="1000"/>
              <a:t> </a:t>
            </a:r>
            <a:r>
              <a:rPr lang="en" sz="1000"/>
              <a:t>severe covid cases.</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7"/>
          <p:cNvSpPr txBox="1"/>
          <p:nvPr>
            <p:ph idx="1" type="subTitle"/>
          </p:nvPr>
        </p:nvSpPr>
        <p:spPr>
          <a:xfrm>
            <a:off x="498875" y="1591325"/>
            <a:ext cx="8520600" cy="2826600"/>
          </a:xfrm>
          <a:prstGeom prst="rect">
            <a:avLst/>
          </a:prstGeom>
          <a:noFill/>
          <a:ln>
            <a:noFill/>
          </a:ln>
        </p:spPr>
        <p:txBody>
          <a:bodyPr anchorCtr="0" anchor="t" bIns="91425" lIns="91425" spcFirstLastPara="1" rIns="91425" wrap="square" tIns="91425">
            <a:normAutofit fontScale="55000"/>
          </a:bodyPr>
          <a:lstStyle/>
          <a:p>
            <a:pPr indent="-326390" lvl="0" marL="457200" rtl="0" algn="l">
              <a:lnSpc>
                <a:spcPct val="200000"/>
              </a:lnSpc>
              <a:spcBef>
                <a:spcPts val="0"/>
              </a:spcBef>
              <a:spcAft>
                <a:spcPts val="0"/>
              </a:spcAft>
              <a:buClr>
                <a:schemeClr val="dk1"/>
              </a:buClr>
              <a:buSzPct val="100000"/>
              <a:buChar char="●"/>
            </a:pPr>
            <a:r>
              <a:rPr lang="en">
                <a:solidFill>
                  <a:schemeClr val="dk1"/>
                </a:solidFill>
              </a:rPr>
              <a:t>Immune system background</a:t>
            </a:r>
            <a:endParaRPr>
              <a:solidFill>
                <a:schemeClr val="dk1"/>
              </a:solidFill>
            </a:endParaRPr>
          </a:p>
          <a:p>
            <a:pPr indent="-326390" lvl="0" marL="457200" rtl="0" algn="l">
              <a:lnSpc>
                <a:spcPct val="200000"/>
              </a:lnSpc>
              <a:spcBef>
                <a:spcPts val="0"/>
              </a:spcBef>
              <a:spcAft>
                <a:spcPts val="0"/>
              </a:spcAft>
              <a:buClr>
                <a:schemeClr val="dk1"/>
              </a:buClr>
              <a:buSzPct val="100000"/>
              <a:buChar char="●"/>
            </a:pPr>
            <a:r>
              <a:rPr lang="en">
                <a:solidFill>
                  <a:schemeClr val="dk1"/>
                </a:solidFill>
              </a:rPr>
              <a:t>About the paper</a:t>
            </a:r>
            <a:endParaRPr>
              <a:solidFill>
                <a:schemeClr val="dk1"/>
              </a:solidFill>
            </a:endParaRPr>
          </a:p>
          <a:p>
            <a:pPr indent="-326390" lvl="0" marL="457200" rtl="0" algn="l">
              <a:lnSpc>
                <a:spcPct val="200000"/>
              </a:lnSpc>
              <a:spcBef>
                <a:spcPts val="0"/>
              </a:spcBef>
              <a:spcAft>
                <a:spcPts val="0"/>
              </a:spcAft>
              <a:buClr>
                <a:schemeClr val="dk1"/>
              </a:buClr>
              <a:buSzPct val="100000"/>
              <a:buChar char="●"/>
            </a:pPr>
            <a:r>
              <a:rPr lang="en">
                <a:solidFill>
                  <a:schemeClr val="dk1"/>
                </a:solidFill>
              </a:rPr>
              <a:t>File format and data generation</a:t>
            </a:r>
            <a:endParaRPr>
              <a:solidFill>
                <a:schemeClr val="dk1"/>
              </a:solidFill>
            </a:endParaRPr>
          </a:p>
          <a:p>
            <a:pPr indent="-326390" lvl="0" marL="457200" rtl="0" algn="l">
              <a:lnSpc>
                <a:spcPct val="200000"/>
              </a:lnSpc>
              <a:spcBef>
                <a:spcPts val="0"/>
              </a:spcBef>
              <a:spcAft>
                <a:spcPts val="0"/>
              </a:spcAft>
              <a:buClr>
                <a:schemeClr val="dk1"/>
              </a:buClr>
              <a:buSzPct val="100000"/>
              <a:buChar char="●"/>
            </a:pPr>
            <a:r>
              <a:rPr lang="en">
                <a:solidFill>
                  <a:schemeClr val="dk1"/>
                </a:solidFill>
              </a:rPr>
              <a:t>Marker genes visualization </a:t>
            </a:r>
            <a:endParaRPr>
              <a:solidFill>
                <a:schemeClr val="dk1"/>
              </a:solidFill>
            </a:endParaRPr>
          </a:p>
          <a:p>
            <a:pPr indent="-326390" lvl="0" marL="457200" rtl="0" algn="l">
              <a:lnSpc>
                <a:spcPct val="200000"/>
              </a:lnSpc>
              <a:spcBef>
                <a:spcPts val="0"/>
              </a:spcBef>
              <a:spcAft>
                <a:spcPts val="0"/>
              </a:spcAft>
              <a:buClr>
                <a:schemeClr val="dk1"/>
              </a:buClr>
              <a:buSzPct val="100000"/>
              <a:buChar char="●"/>
            </a:pPr>
            <a:r>
              <a:rPr lang="en">
                <a:solidFill>
                  <a:schemeClr val="dk1"/>
                </a:solidFill>
              </a:rPr>
              <a:t>Differential gene expression</a:t>
            </a:r>
            <a:endParaRPr>
              <a:solidFill>
                <a:schemeClr val="dk1"/>
              </a:solidFill>
            </a:endParaRPr>
          </a:p>
          <a:p>
            <a:pPr indent="-326390" lvl="0" marL="457200" rtl="0" algn="l">
              <a:lnSpc>
                <a:spcPct val="200000"/>
              </a:lnSpc>
              <a:spcBef>
                <a:spcPts val="0"/>
              </a:spcBef>
              <a:spcAft>
                <a:spcPts val="0"/>
              </a:spcAft>
              <a:buClr>
                <a:schemeClr val="dk1"/>
              </a:buClr>
              <a:buSzPct val="100000"/>
              <a:buChar char="●"/>
            </a:pPr>
            <a:r>
              <a:rPr lang="en">
                <a:solidFill>
                  <a:schemeClr val="dk1"/>
                </a:solidFill>
              </a:rPr>
              <a:t>Gene set enrichment analysis</a:t>
            </a:r>
            <a:endParaRPr>
              <a:solidFill>
                <a:schemeClr val="dk1"/>
              </a:solidFill>
            </a:endParaRPr>
          </a:p>
        </p:txBody>
      </p:sp>
      <p:sp>
        <p:nvSpPr>
          <p:cNvPr id="111" name="Google Shape;111;p27"/>
          <p:cNvSpPr txBox="1"/>
          <p:nvPr/>
        </p:nvSpPr>
        <p:spPr>
          <a:xfrm>
            <a:off x="651350" y="868475"/>
            <a:ext cx="43125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0" i="0" lang="en" sz="2700" u="none" cap="none" strike="noStrike">
                <a:solidFill>
                  <a:srgbClr val="000000"/>
                </a:solidFill>
                <a:latin typeface="Arial"/>
                <a:ea typeface="Arial"/>
                <a:cs typeface="Arial"/>
                <a:sym typeface="Arial"/>
              </a:rPr>
              <a:t>Agenda</a:t>
            </a:r>
            <a:endParaRPr b="0" i="0" sz="27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4"/>
          <p:cNvSpPr txBox="1"/>
          <p:nvPr>
            <p:ph type="title"/>
          </p:nvPr>
        </p:nvSpPr>
        <p:spPr>
          <a:xfrm>
            <a:off x="311700" y="96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72368"/>
              <a:buFont typeface="Arial"/>
              <a:buNone/>
            </a:pPr>
            <a:r>
              <a:rPr lang="en" sz="1520"/>
              <a:t>3. </a:t>
            </a:r>
            <a:r>
              <a:rPr lang="en" sz="1520" u="sng"/>
              <a:t>Chemokine receptors</a:t>
            </a:r>
            <a:endParaRPr u="sng"/>
          </a:p>
        </p:txBody>
      </p:sp>
      <p:pic>
        <p:nvPicPr>
          <p:cNvPr id="415" name="Google Shape;415;p54"/>
          <p:cNvPicPr preferRelativeResize="0"/>
          <p:nvPr/>
        </p:nvPicPr>
        <p:blipFill>
          <a:blip r:embed="rId3">
            <a:alphaModFix/>
          </a:blip>
          <a:stretch>
            <a:fillRect/>
          </a:stretch>
        </p:blipFill>
        <p:spPr>
          <a:xfrm>
            <a:off x="117550" y="528950"/>
            <a:ext cx="4914451" cy="3346126"/>
          </a:xfrm>
          <a:prstGeom prst="rect">
            <a:avLst/>
          </a:prstGeom>
          <a:noFill/>
          <a:ln>
            <a:noFill/>
          </a:ln>
        </p:spPr>
      </p:pic>
      <p:sp>
        <p:nvSpPr>
          <p:cNvPr id="416" name="Google Shape;416;p54"/>
          <p:cNvSpPr txBox="1"/>
          <p:nvPr/>
        </p:nvSpPr>
        <p:spPr>
          <a:xfrm>
            <a:off x="5032000" y="48800"/>
            <a:ext cx="4070100" cy="4740900"/>
          </a:xfrm>
          <a:prstGeom prst="rect">
            <a:avLst/>
          </a:prstGeom>
          <a:noFill/>
          <a:ln>
            <a:noFill/>
          </a:ln>
        </p:spPr>
        <p:txBody>
          <a:bodyPr anchorCtr="0" anchor="t" bIns="91425" lIns="91425" spcFirstLastPara="1" rIns="91425" wrap="square" tIns="91425">
            <a:spAutoFit/>
          </a:bodyPr>
          <a:lstStyle/>
          <a:p>
            <a:pPr indent="-279400" lvl="0" marL="457200" rtl="0" algn="l">
              <a:spcBef>
                <a:spcPts val="0"/>
              </a:spcBef>
              <a:spcAft>
                <a:spcPts val="0"/>
              </a:spcAft>
              <a:buSzPts val="800"/>
              <a:buChar char="●"/>
            </a:pPr>
            <a:r>
              <a:rPr b="1" i="1" lang="en" sz="800"/>
              <a:t>CXCR3</a:t>
            </a:r>
            <a:r>
              <a:rPr lang="en" sz="800"/>
              <a:t>: This receptor is expressed by NK cells and T cells that can migrate to the lungs and cause inflammation and tissue damage. </a:t>
            </a:r>
            <a:endParaRPr sz="800"/>
          </a:p>
          <a:p>
            <a:pPr indent="0" lvl="0" marL="0" rtl="0" algn="l">
              <a:spcBef>
                <a:spcPts val="0"/>
              </a:spcBef>
              <a:spcAft>
                <a:spcPts val="0"/>
              </a:spcAft>
              <a:buNone/>
            </a:pPr>
            <a:r>
              <a:rPr lang="en" sz="800"/>
              <a:t>CXCR3+ NK cells and T cells were reduced in peripheral blood but </a:t>
            </a:r>
            <a:r>
              <a:rPr lang="en" sz="800" u="sng"/>
              <a:t>increased in bronchoalveolar lavage fluid (BALF) of COVID-19 patients</a:t>
            </a:r>
            <a:r>
              <a:rPr lang="en" sz="800"/>
              <a:t>, suggesting that they were recruited to the lungs.</a:t>
            </a:r>
            <a:endParaRPr sz="800"/>
          </a:p>
          <a:p>
            <a:pPr indent="-279400" lvl="0" marL="457200" rtl="0" algn="l">
              <a:spcBef>
                <a:spcPts val="0"/>
              </a:spcBef>
              <a:spcAft>
                <a:spcPts val="0"/>
              </a:spcAft>
              <a:buSzPts val="800"/>
              <a:buChar char="●"/>
            </a:pPr>
            <a:r>
              <a:rPr b="1" i="1" lang="en" sz="800"/>
              <a:t>CXCR4</a:t>
            </a:r>
            <a:r>
              <a:rPr lang="en" sz="800"/>
              <a:t>: This receptor is expressed by various hematopoietic cells, including T cells, B cells, dendritic cells and macrophages. </a:t>
            </a:r>
            <a:endParaRPr sz="800"/>
          </a:p>
          <a:p>
            <a:pPr indent="0" lvl="0" marL="0" rtl="0" algn="l">
              <a:spcBef>
                <a:spcPts val="0"/>
              </a:spcBef>
              <a:spcAft>
                <a:spcPts val="0"/>
              </a:spcAft>
              <a:buNone/>
            </a:pPr>
            <a:r>
              <a:rPr lang="en" sz="800" u="sng"/>
              <a:t>CXCR4+ CD8+ T cells were increased in peripheral blood of COVID-19 patients </a:t>
            </a:r>
            <a:r>
              <a:rPr lang="en" sz="800"/>
              <a:t>compared to healthy controls, and that they had higher expression of activation markers and cytotoxic molecules. </a:t>
            </a:r>
            <a:endParaRPr sz="800"/>
          </a:p>
          <a:p>
            <a:pPr indent="-279400" lvl="0" marL="457200" rtl="0" algn="l">
              <a:spcBef>
                <a:spcPts val="0"/>
              </a:spcBef>
              <a:spcAft>
                <a:spcPts val="0"/>
              </a:spcAft>
              <a:buSzPts val="800"/>
              <a:buChar char="●"/>
            </a:pPr>
            <a:r>
              <a:rPr b="1" i="1" lang="en" sz="800"/>
              <a:t>CXCR5</a:t>
            </a:r>
            <a:r>
              <a:rPr lang="en" sz="800"/>
              <a:t>: This receptor is expressed by B cells and follicular helper T (Tfh) cells that are involved in lymphocyte homing and lymphoid tissue development. </a:t>
            </a:r>
            <a:endParaRPr sz="800"/>
          </a:p>
          <a:p>
            <a:pPr indent="0" lvl="0" marL="0" rtl="0" algn="l">
              <a:spcBef>
                <a:spcPts val="0"/>
              </a:spcBef>
              <a:spcAft>
                <a:spcPts val="0"/>
              </a:spcAft>
              <a:buNone/>
            </a:pPr>
            <a:r>
              <a:rPr lang="en" sz="800" u="sng"/>
              <a:t>CXCR5+ Tfh cells were decreased in peripheral blood of COVID-19 patients </a:t>
            </a:r>
            <a:r>
              <a:rPr lang="en" sz="800"/>
              <a:t>compared to healthy controls, and that they had lower expression of IL-21, a cytokine that promotes B cell differentiation and antibody production.</a:t>
            </a:r>
            <a:endParaRPr sz="800"/>
          </a:p>
          <a:p>
            <a:pPr indent="-279400" lvl="0" marL="457200" rtl="0" algn="l">
              <a:spcBef>
                <a:spcPts val="0"/>
              </a:spcBef>
              <a:spcAft>
                <a:spcPts val="0"/>
              </a:spcAft>
              <a:buSzPts val="800"/>
              <a:buChar char="●"/>
            </a:pPr>
            <a:r>
              <a:rPr b="1" i="1" lang="en" sz="800"/>
              <a:t>CCR1</a:t>
            </a:r>
            <a:r>
              <a:rPr lang="en" sz="800"/>
              <a:t>: This receptor is expressed by monocytes, macrophages, neutrophils, eosinophils, basophils, mast cells, dendritic cells and some T cell subsets. </a:t>
            </a:r>
            <a:endParaRPr sz="800"/>
          </a:p>
          <a:p>
            <a:pPr indent="0" lvl="0" marL="0" rtl="0" algn="l">
              <a:spcBef>
                <a:spcPts val="0"/>
              </a:spcBef>
              <a:spcAft>
                <a:spcPts val="0"/>
              </a:spcAft>
              <a:buNone/>
            </a:pPr>
            <a:r>
              <a:rPr lang="en" sz="800" u="sng"/>
              <a:t>CCR1 expression was higher in severe COVID-19 patients</a:t>
            </a:r>
            <a:r>
              <a:rPr lang="en" sz="800"/>
              <a:t> than in mild or asymptomatic cases. </a:t>
            </a:r>
            <a:endParaRPr sz="800"/>
          </a:p>
          <a:p>
            <a:pPr indent="-279400" lvl="0" marL="457200" rtl="0" algn="l">
              <a:spcBef>
                <a:spcPts val="0"/>
              </a:spcBef>
              <a:spcAft>
                <a:spcPts val="0"/>
              </a:spcAft>
              <a:buSzPts val="800"/>
              <a:buChar char="●"/>
            </a:pPr>
            <a:r>
              <a:rPr b="1" i="1" lang="en" sz="800"/>
              <a:t>CCR2</a:t>
            </a:r>
            <a:r>
              <a:rPr lang="en" sz="800"/>
              <a:t>: This receptor is expressed by monocytes, macrophages, dendritic cells and some T cell subsets. </a:t>
            </a:r>
            <a:endParaRPr sz="800"/>
          </a:p>
          <a:p>
            <a:pPr indent="0" lvl="0" marL="0" rtl="0" algn="l">
              <a:spcBef>
                <a:spcPts val="0"/>
              </a:spcBef>
              <a:spcAft>
                <a:spcPts val="0"/>
              </a:spcAft>
              <a:buNone/>
            </a:pPr>
            <a:r>
              <a:rPr lang="en" sz="800" u="sng"/>
              <a:t>CCR2+ monocytes were increased in peripheral blood of COVID-19 patients</a:t>
            </a:r>
            <a:r>
              <a:rPr lang="en" sz="800"/>
              <a:t> compared to healthy controls, and that they had higher expression of inflammatory cytokines and chemokines.</a:t>
            </a:r>
            <a:endParaRPr sz="800"/>
          </a:p>
          <a:p>
            <a:pPr indent="-279400" lvl="0" marL="457200" rtl="0" algn="l">
              <a:spcBef>
                <a:spcPts val="0"/>
              </a:spcBef>
              <a:spcAft>
                <a:spcPts val="0"/>
              </a:spcAft>
              <a:buSzPts val="800"/>
              <a:buChar char="●"/>
            </a:pPr>
            <a:r>
              <a:rPr b="1" i="1" lang="en" sz="800"/>
              <a:t>CCR6</a:t>
            </a:r>
            <a:r>
              <a:rPr lang="en" sz="800"/>
              <a:t>: This receptor is expressed by dendritic cells, B cells, T cells and NK cells. </a:t>
            </a:r>
            <a:endParaRPr sz="800"/>
          </a:p>
          <a:p>
            <a:pPr indent="0" lvl="0" marL="0" rtl="0" algn="l">
              <a:spcBef>
                <a:spcPts val="0"/>
              </a:spcBef>
              <a:spcAft>
                <a:spcPts val="0"/>
              </a:spcAft>
              <a:buNone/>
            </a:pPr>
            <a:r>
              <a:rPr lang="en" sz="800" u="sng"/>
              <a:t>CCR6+ CD4+ T cells were decreased in peripheral blood of COVID-19 patients </a:t>
            </a:r>
            <a:r>
              <a:rPr lang="en" sz="800"/>
              <a:t>compared to healthy controls, and that they had lower expression of IL-17A, a cytokine that promotes mucosal immunity,also CCR6 is involved in the migration of dendritic cells to lymph nodes.</a:t>
            </a:r>
            <a:endParaRPr sz="800"/>
          </a:p>
          <a:p>
            <a:pPr indent="-279400" lvl="0" marL="457200" rtl="0" algn="l">
              <a:spcBef>
                <a:spcPts val="0"/>
              </a:spcBef>
              <a:spcAft>
                <a:spcPts val="0"/>
              </a:spcAft>
              <a:buSzPts val="800"/>
              <a:buChar char="●"/>
            </a:pPr>
            <a:r>
              <a:rPr b="1" i="1" lang="en" sz="800"/>
              <a:t>CCR7</a:t>
            </a:r>
            <a:r>
              <a:rPr lang="en" sz="800"/>
              <a:t>: This receptor is expressed by naive and central memory T cells, B cells and dendritic cells.</a:t>
            </a:r>
            <a:endParaRPr sz="800"/>
          </a:p>
          <a:p>
            <a:pPr indent="0" lvl="0" marL="0" rtl="0" algn="l">
              <a:spcBef>
                <a:spcPts val="0"/>
              </a:spcBef>
              <a:spcAft>
                <a:spcPts val="0"/>
              </a:spcAft>
              <a:buNone/>
            </a:pPr>
            <a:r>
              <a:rPr lang="en" sz="800" u="sng"/>
              <a:t>CCR7+ CD8+ T cells were increased in peripheral blood of COVID-19 patients </a:t>
            </a:r>
            <a:r>
              <a:rPr lang="en" sz="800"/>
              <a:t>compared to healthy controls, and that they had higher expression of activation markers and cytotoxic molecules.</a:t>
            </a:r>
            <a:endParaRPr sz="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5"/>
          <p:cNvSpPr txBox="1"/>
          <p:nvPr>
            <p:ph type="title"/>
          </p:nvPr>
        </p:nvSpPr>
        <p:spPr>
          <a:xfrm>
            <a:off x="165325" y="117475"/>
            <a:ext cx="8520600" cy="1031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SzPts val="990"/>
              <a:buNone/>
            </a:pPr>
            <a:r>
              <a:rPr lang="en" sz="1220"/>
              <a:t>4. </a:t>
            </a:r>
            <a:r>
              <a:rPr lang="en" sz="1220" u="sng"/>
              <a:t>stat3/smad associates</a:t>
            </a:r>
            <a:r>
              <a:rPr lang="en" sz="1220"/>
              <a:t> - molecules that interact with each other and regulate cellular processes such as growth, differentiation and tumorigenesis.</a:t>
            </a:r>
            <a:endParaRPr sz="1220"/>
          </a:p>
          <a:p>
            <a:pPr indent="0" lvl="0" marL="0" rtl="0" algn="l">
              <a:spcBef>
                <a:spcPts val="0"/>
              </a:spcBef>
              <a:spcAft>
                <a:spcPts val="0"/>
              </a:spcAft>
              <a:buSzPts val="990"/>
              <a:buNone/>
            </a:pPr>
            <a:r>
              <a:rPr lang="en" sz="1020"/>
              <a:t>STAT3 stands for signal transducer and activator of transcription, which is a protein that transmits signals from the cell membrane to the nucleus.</a:t>
            </a:r>
            <a:endParaRPr sz="1020"/>
          </a:p>
          <a:p>
            <a:pPr indent="0" lvl="0" marL="0" rtl="0" algn="l">
              <a:spcBef>
                <a:spcPts val="0"/>
              </a:spcBef>
              <a:spcAft>
                <a:spcPts val="0"/>
              </a:spcAft>
              <a:buSzPts val="990"/>
              <a:buNone/>
            </a:pPr>
            <a:r>
              <a:rPr lang="en" sz="1020"/>
              <a:t>Smad3 stands for Sma and Mad related protein , which is a protein that operates downstream of growth factors such as TGF-β.</a:t>
            </a:r>
            <a:endParaRPr sz="1020"/>
          </a:p>
          <a:p>
            <a:pPr indent="0" lvl="0" marL="0" rtl="0" algn="l">
              <a:spcBef>
                <a:spcPts val="0"/>
              </a:spcBef>
              <a:spcAft>
                <a:spcPts val="0"/>
              </a:spcAft>
              <a:buSzPts val="990"/>
              <a:buNone/>
            </a:pPr>
            <a:r>
              <a:rPr lang="en" sz="1020"/>
              <a:t>STAT3 can selectively interact with Smad3 and antagonize TGF-β signaling, which means it can reduce the effects of TGF-β on the cell</a:t>
            </a:r>
            <a:endParaRPr sz="1020"/>
          </a:p>
        </p:txBody>
      </p:sp>
      <p:pic>
        <p:nvPicPr>
          <p:cNvPr id="422" name="Google Shape;422;p55"/>
          <p:cNvPicPr preferRelativeResize="0"/>
          <p:nvPr/>
        </p:nvPicPr>
        <p:blipFill>
          <a:blip r:embed="rId3">
            <a:alphaModFix/>
          </a:blip>
          <a:stretch>
            <a:fillRect/>
          </a:stretch>
        </p:blipFill>
        <p:spPr>
          <a:xfrm>
            <a:off x="131500" y="1148875"/>
            <a:ext cx="4229774" cy="2726724"/>
          </a:xfrm>
          <a:prstGeom prst="rect">
            <a:avLst/>
          </a:prstGeom>
          <a:noFill/>
          <a:ln>
            <a:noFill/>
          </a:ln>
        </p:spPr>
      </p:pic>
      <p:sp>
        <p:nvSpPr>
          <p:cNvPr id="423" name="Google Shape;423;p55"/>
          <p:cNvSpPr txBox="1"/>
          <p:nvPr/>
        </p:nvSpPr>
        <p:spPr>
          <a:xfrm flipH="1">
            <a:off x="4774075" y="1045450"/>
            <a:ext cx="4229700" cy="4402200"/>
          </a:xfrm>
          <a:prstGeom prst="rect">
            <a:avLst/>
          </a:prstGeom>
          <a:noFill/>
          <a:ln>
            <a:noFill/>
          </a:ln>
        </p:spPr>
        <p:txBody>
          <a:bodyPr anchorCtr="0" anchor="t" bIns="91425" lIns="91425" spcFirstLastPara="1" rIns="91425" wrap="square" tIns="91425">
            <a:spAutoFit/>
          </a:bodyPr>
          <a:lstStyle/>
          <a:p>
            <a:pPr indent="-279400" lvl="0" marL="457200" rtl="0" algn="l">
              <a:spcBef>
                <a:spcPts val="0"/>
              </a:spcBef>
              <a:spcAft>
                <a:spcPts val="0"/>
              </a:spcAft>
              <a:buSzPts val="800"/>
              <a:buChar char="●"/>
            </a:pPr>
            <a:r>
              <a:rPr b="1" i="1" lang="en" sz="1000"/>
              <a:t>FOS and JUN</a:t>
            </a:r>
            <a:r>
              <a:rPr lang="en" sz="1000"/>
              <a:t>: involved in regulating gene expression. </a:t>
            </a:r>
            <a:endParaRPr sz="1000"/>
          </a:p>
          <a:p>
            <a:pPr indent="0" lvl="0" marL="0" rtl="0" algn="l">
              <a:spcBef>
                <a:spcPts val="0"/>
              </a:spcBef>
              <a:spcAft>
                <a:spcPts val="0"/>
              </a:spcAft>
              <a:buNone/>
            </a:pPr>
            <a:r>
              <a:rPr lang="en" sz="1000"/>
              <a:t>In COVID-19, dysregulated cytokine production and T cell dysfunction have been observed, which could potentially involve FOS and JUN.</a:t>
            </a:r>
            <a:endParaRPr sz="1000"/>
          </a:p>
          <a:p>
            <a:pPr indent="-292100" lvl="0" marL="457200" rtl="0" algn="l">
              <a:spcBef>
                <a:spcPts val="0"/>
              </a:spcBef>
              <a:spcAft>
                <a:spcPts val="0"/>
              </a:spcAft>
              <a:buSzPts val="1000"/>
              <a:buChar char="●"/>
            </a:pPr>
            <a:r>
              <a:rPr b="1" i="1" lang="en" sz="1000"/>
              <a:t>S100A4</a:t>
            </a:r>
            <a:r>
              <a:rPr lang="en" sz="1000"/>
              <a:t>: This gene encodes a calcium-binding protein that is involved in a variety of cellular processes, including inflammation and tissue remodeling. </a:t>
            </a:r>
            <a:endParaRPr sz="1000"/>
          </a:p>
          <a:p>
            <a:pPr indent="0" lvl="0" marL="0" rtl="0" algn="l">
              <a:spcBef>
                <a:spcPts val="0"/>
              </a:spcBef>
              <a:spcAft>
                <a:spcPts val="0"/>
              </a:spcAft>
              <a:buNone/>
            </a:pPr>
            <a:r>
              <a:rPr lang="en" sz="1000" u="sng"/>
              <a:t>Elevated levels of S100A4 have been observed in covid-19</a:t>
            </a:r>
            <a:r>
              <a:rPr lang="en" sz="1000"/>
              <a:t> and it may play a role in the cytokine storm .</a:t>
            </a:r>
            <a:endParaRPr sz="1000"/>
          </a:p>
          <a:p>
            <a:pPr indent="-292100" lvl="0" marL="457200" rtl="0" algn="l">
              <a:spcBef>
                <a:spcPts val="0"/>
              </a:spcBef>
              <a:spcAft>
                <a:spcPts val="0"/>
              </a:spcAft>
              <a:buSzPts val="1000"/>
              <a:buChar char="●"/>
            </a:pPr>
            <a:r>
              <a:rPr b="1" i="1" lang="en" sz="1000"/>
              <a:t>TIMP1:</a:t>
            </a:r>
            <a:r>
              <a:rPr lang="en" sz="1000"/>
              <a:t> This gene encodes a tissue inhibitor of metalloproteinases, which regulate extracellular matrix remodeling.</a:t>
            </a:r>
            <a:endParaRPr sz="1000"/>
          </a:p>
          <a:p>
            <a:pPr indent="0" lvl="0" marL="0" rtl="0" algn="l">
              <a:spcBef>
                <a:spcPts val="0"/>
              </a:spcBef>
              <a:spcAft>
                <a:spcPts val="0"/>
              </a:spcAft>
              <a:buNone/>
            </a:pPr>
            <a:r>
              <a:rPr lang="en" sz="1000" u="sng"/>
              <a:t>In COVID-19, excessive extracellular matrix remodeling could contribute to lung damage,</a:t>
            </a:r>
            <a:r>
              <a:rPr lang="en" sz="1000"/>
              <a:t> and TIMP1 may play a role in regulating this process.</a:t>
            </a:r>
            <a:endParaRPr sz="1000"/>
          </a:p>
          <a:p>
            <a:pPr indent="-292100" lvl="0" marL="457200" rtl="0" algn="l">
              <a:spcBef>
                <a:spcPts val="0"/>
              </a:spcBef>
              <a:spcAft>
                <a:spcPts val="0"/>
              </a:spcAft>
              <a:buSzPts val="1000"/>
              <a:buChar char="●"/>
            </a:pPr>
            <a:r>
              <a:rPr b="1" i="1" lang="en" sz="1000"/>
              <a:t>ID3:</a:t>
            </a:r>
            <a:r>
              <a:rPr lang="en" sz="1000"/>
              <a:t> This gene encodes a transcription factor that regulates cell differentiation and proliferation. </a:t>
            </a:r>
            <a:endParaRPr sz="1000"/>
          </a:p>
          <a:p>
            <a:pPr indent="0" lvl="0" marL="0" rtl="0" algn="l">
              <a:spcBef>
                <a:spcPts val="0"/>
              </a:spcBef>
              <a:spcAft>
                <a:spcPts val="0"/>
              </a:spcAft>
              <a:buNone/>
            </a:pPr>
            <a:r>
              <a:rPr lang="en" sz="1000"/>
              <a:t>In COVID-19, T cell dysfunction has been observed, which could potentially involve ID3.</a:t>
            </a:r>
            <a:endParaRPr sz="1000"/>
          </a:p>
          <a:p>
            <a:pPr indent="-292100" lvl="0" marL="457200" rtl="0" algn="l">
              <a:spcBef>
                <a:spcPts val="0"/>
              </a:spcBef>
              <a:spcAft>
                <a:spcPts val="0"/>
              </a:spcAft>
              <a:buSzPts val="1000"/>
              <a:buChar char="●"/>
            </a:pPr>
            <a:r>
              <a:rPr b="1" i="1" lang="en" sz="1000">
                <a:highlight>
                  <a:schemeClr val="accent6"/>
                </a:highlight>
              </a:rPr>
              <a:t>TGFBR1 and TGFBR2</a:t>
            </a:r>
            <a:r>
              <a:rPr lang="en" sz="1000">
                <a:highlight>
                  <a:schemeClr val="accent6"/>
                </a:highlight>
              </a:rPr>
              <a:t>:</a:t>
            </a:r>
            <a:r>
              <a:rPr lang="en" sz="1000"/>
              <a:t> These genes encode receptors for the cytokine transforming growth factor beta (TGF-β). </a:t>
            </a:r>
            <a:endParaRPr sz="1000"/>
          </a:p>
          <a:p>
            <a:pPr indent="0" lvl="0" marL="0" rtl="0" algn="l">
              <a:spcBef>
                <a:spcPts val="0"/>
              </a:spcBef>
              <a:spcAft>
                <a:spcPts val="0"/>
              </a:spcAft>
              <a:buNone/>
            </a:pPr>
            <a:r>
              <a:rPr lang="en" sz="1000"/>
              <a:t>In COVID-19, excessive TGF-β signaling could contribute to lung fibrosis and other complications.</a:t>
            </a:r>
            <a:endParaRPr sz="1000"/>
          </a:p>
          <a:p>
            <a:pPr indent="-292100" lvl="0" marL="457200" rtl="0" algn="l">
              <a:spcBef>
                <a:spcPts val="0"/>
              </a:spcBef>
              <a:spcAft>
                <a:spcPts val="0"/>
              </a:spcAft>
              <a:buSzPts val="1000"/>
              <a:buChar char="●"/>
            </a:pPr>
            <a:r>
              <a:rPr b="1" i="1" lang="en" sz="1000"/>
              <a:t>SMAD2, SMAD3, and SMAD4</a:t>
            </a:r>
            <a:r>
              <a:rPr lang="en" sz="1000"/>
              <a:t>: These genes are downstream effectors of TGF-β signaling and regulate gene expression.</a:t>
            </a:r>
            <a:endParaRPr sz="1000"/>
          </a:p>
          <a:p>
            <a:pPr indent="0" lvl="0" marL="0" rtl="0" algn="l">
              <a:spcBef>
                <a:spcPts val="0"/>
              </a:spcBef>
              <a:spcAft>
                <a:spcPts val="0"/>
              </a:spcAft>
              <a:buNone/>
            </a:pPr>
            <a:r>
              <a:rPr lang="en" sz="1000"/>
              <a:t>. In COVID-19, dysregulated SMAD signaling could contribute to lung fibrosis and other complications.</a:t>
            </a:r>
            <a:endParaRPr sz="1000"/>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6"/>
          <p:cNvSpPr txBox="1"/>
          <p:nvPr>
            <p:ph idx="1" type="body"/>
          </p:nvPr>
        </p:nvSpPr>
        <p:spPr>
          <a:xfrm>
            <a:off x="216050" y="104550"/>
            <a:ext cx="8398500" cy="794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172B4D"/>
                </a:solidFill>
              </a:rPr>
              <a:t>Now , we have to visualize the expression level of each gene/receptor in both cohorts so as to understand the difference across conditions.</a:t>
            </a:r>
            <a:endParaRPr>
              <a:solidFill>
                <a:srgbClr val="172B4D"/>
              </a:solidFill>
            </a:endParaRPr>
          </a:p>
        </p:txBody>
      </p:sp>
      <p:pic>
        <p:nvPicPr>
          <p:cNvPr id="429" name="Google Shape;429;p56"/>
          <p:cNvPicPr preferRelativeResize="0"/>
          <p:nvPr/>
        </p:nvPicPr>
        <p:blipFill>
          <a:blip r:embed="rId3">
            <a:alphaModFix/>
          </a:blip>
          <a:stretch>
            <a:fillRect/>
          </a:stretch>
        </p:blipFill>
        <p:spPr>
          <a:xfrm>
            <a:off x="304800" y="842250"/>
            <a:ext cx="8839200" cy="232701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7"/>
          <p:cNvSpPr txBox="1"/>
          <p:nvPr>
            <p:ph type="title"/>
          </p:nvPr>
        </p:nvSpPr>
        <p:spPr>
          <a:xfrm>
            <a:off x="311700" y="40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Differential gene expression</a:t>
            </a:r>
            <a:endParaRPr/>
          </a:p>
        </p:txBody>
      </p:sp>
      <p:sp>
        <p:nvSpPr>
          <p:cNvPr id="435" name="Google Shape;435;p57"/>
          <p:cNvSpPr txBox="1"/>
          <p:nvPr/>
        </p:nvSpPr>
        <p:spPr>
          <a:xfrm>
            <a:off x="703900" y="822375"/>
            <a:ext cx="39309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highlight>
                <a:srgbClr val="F7F7F8"/>
              </a:highlight>
              <a:latin typeface="Roboto"/>
              <a:ea typeface="Roboto"/>
              <a:cs typeface="Roboto"/>
              <a:sym typeface="Roboto"/>
            </a:endParaRPr>
          </a:p>
          <a:p>
            <a:pPr indent="0" lvl="0" marL="0" rtl="0" algn="l">
              <a:spcBef>
                <a:spcPts val="0"/>
              </a:spcBef>
              <a:spcAft>
                <a:spcPts val="0"/>
              </a:spcAft>
              <a:buNone/>
            </a:pPr>
            <a:r>
              <a:rPr lang="en" sz="1200">
                <a:solidFill>
                  <a:schemeClr val="dk1"/>
                </a:solidFill>
                <a:highlight>
                  <a:srgbClr val="F7F7F8"/>
                </a:highlight>
                <a:latin typeface="Roboto"/>
                <a:ea typeface="Roboto"/>
                <a:cs typeface="Roboto"/>
                <a:sym typeface="Roboto"/>
              </a:rPr>
              <a:t>Differential gene expression refers to differences in the level of expression of genes between different biological conditions, such as healthy and diseased tissue or different developmental stages of an organism. Here, we have 15 clusters so we have compared each cluster to the rest and ranked based on the score.</a:t>
            </a:r>
            <a:endParaRPr sz="1200">
              <a:solidFill>
                <a:schemeClr val="dk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7F7F8"/>
              </a:highlight>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highlight>
                  <a:srgbClr val="F7F7F8"/>
                </a:highlight>
                <a:latin typeface="Roboto"/>
                <a:ea typeface="Roboto"/>
                <a:cs typeface="Roboto"/>
                <a:sym typeface="Roboto"/>
              </a:rPr>
              <a:t>Wilcoxon test </a:t>
            </a:r>
            <a:endParaRPr sz="1200">
              <a:solidFill>
                <a:schemeClr val="dk1"/>
              </a:solidFill>
              <a:highlight>
                <a:srgbClr val="F7F7F8"/>
              </a:highlight>
              <a:latin typeface="Roboto"/>
              <a:ea typeface="Roboto"/>
              <a:cs typeface="Roboto"/>
              <a:sym typeface="Roboto"/>
            </a:endParaRPr>
          </a:p>
          <a:p>
            <a:pPr indent="0" lvl="0" marL="457200" rtl="0" algn="l">
              <a:spcBef>
                <a:spcPts val="0"/>
              </a:spcBef>
              <a:spcAft>
                <a:spcPts val="0"/>
              </a:spcAft>
              <a:buNone/>
            </a:pPr>
            <a:r>
              <a:t/>
            </a:r>
            <a:endParaRPr sz="1200">
              <a:solidFill>
                <a:schemeClr val="dk1"/>
              </a:solidFill>
              <a:highlight>
                <a:srgbClr val="F7F7F8"/>
              </a:highlight>
              <a:latin typeface="Roboto"/>
              <a:ea typeface="Roboto"/>
              <a:cs typeface="Roboto"/>
              <a:sym typeface="Roboto"/>
            </a:endParaRPr>
          </a:p>
          <a:p>
            <a:pPr indent="0" lvl="0" marL="457200" rtl="0" algn="l">
              <a:spcBef>
                <a:spcPts val="0"/>
              </a:spcBef>
              <a:spcAft>
                <a:spcPts val="0"/>
              </a:spcAft>
              <a:buNone/>
            </a:pPr>
            <a:r>
              <a:t/>
            </a:r>
            <a:endParaRPr sz="1200">
              <a:solidFill>
                <a:schemeClr val="dk1"/>
              </a:solidFill>
              <a:highlight>
                <a:srgbClr val="F7F7F8"/>
              </a:highlight>
              <a:latin typeface="Roboto"/>
              <a:ea typeface="Roboto"/>
              <a:cs typeface="Roboto"/>
              <a:sym typeface="Roboto"/>
            </a:endParaRPr>
          </a:p>
          <a:p>
            <a:pPr indent="0" lvl="0" marL="457200" rtl="0" algn="l">
              <a:spcBef>
                <a:spcPts val="0"/>
              </a:spcBef>
              <a:spcAft>
                <a:spcPts val="0"/>
              </a:spcAft>
              <a:buNone/>
            </a:pPr>
            <a:r>
              <a:rPr lang="en" sz="1200">
                <a:solidFill>
                  <a:schemeClr val="dk1"/>
                </a:solidFill>
                <a:highlight>
                  <a:srgbClr val="F7F7F8"/>
                </a:highlight>
                <a:latin typeface="Roboto"/>
                <a:ea typeface="Roboto"/>
                <a:cs typeface="Roboto"/>
                <a:sym typeface="Roboto"/>
              </a:rPr>
              <a:t>And, to view the genes more concisely, we can make a dot plot</a:t>
            </a:r>
            <a:endParaRPr sz="1200">
              <a:solidFill>
                <a:schemeClr val="dk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7F7F8"/>
              </a:highlight>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58"/>
          <p:cNvPicPr preferRelativeResize="0"/>
          <p:nvPr/>
        </p:nvPicPr>
        <p:blipFill>
          <a:blip r:embed="rId3">
            <a:alphaModFix/>
          </a:blip>
          <a:stretch>
            <a:fillRect/>
          </a:stretch>
        </p:blipFill>
        <p:spPr>
          <a:xfrm>
            <a:off x="152400" y="118475"/>
            <a:ext cx="8956750" cy="50250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9"/>
          <p:cNvSpPr txBox="1"/>
          <p:nvPr>
            <p:ph idx="1" type="body"/>
          </p:nvPr>
        </p:nvSpPr>
        <p:spPr>
          <a:xfrm>
            <a:off x="214125" y="44325"/>
            <a:ext cx="5967900" cy="2980500"/>
          </a:xfrm>
          <a:prstGeom prst="rect">
            <a:avLst/>
          </a:prstGeom>
        </p:spPr>
        <p:txBody>
          <a:bodyPr anchorCtr="0" anchor="t" bIns="91425" lIns="91425" spcFirstLastPara="1" rIns="91425" wrap="square" tIns="91425">
            <a:normAutofit fontScale="70000" lnSpcReduction="20000"/>
          </a:bodyPr>
          <a:lstStyle/>
          <a:p>
            <a:pPr indent="0" lvl="0" marL="0" rtl="0" algn="l">
              <a:lnSpc>
                <a:spcPct val="171400"/>
              </a:lnSpc>
              <a:spcBef>
                <a:spcPts val="900"/>
              </a:spcBef>
              <a:spcAft>
                <a:spcPts val="0"/>
              </a:spcAft>
              <a:buClr>
                <a:schemeClr val="dk1"/>
              </a:buClr>
              <a:buSzPct val="91666"/>
              <a:buFont typeface="Arial"/>
              <a:buNone/>
            </a:pPr>
            <a:r>
              <a:rPr lang="en" sz="1200">
                <a:solidFill>
                  <a:srgbClr val="172B4D"/>
                </a:solidFill>
                <a:highlight>
                  <a:srgbClr val="FFFFFF"/>
                </a:highlight>
                <a:latin typeface="Roboto"/>
                <a:ea typeface="Roboto"/>
                <a:cs typeface="Roboto"/>
                <a:sym typeface="Roboto"/>
              </a:rPr>
              <a:t>Now, we apply the threshold -</a:t>
            </a:r>
            <a:endParaRPr sz="1200">
              <a:solidFill>
                <a:srgbClr val="172B4D"/>
              </a:solidFill>
              <a:highlight>
                <a:srgbClr val="FFFFFF"/>
              </a:highlight>
              <a:latin typeface="Roboto"/>
              <a:ea typeface="Roboto"/>
              <a:cs typeface="Roboto"/>
              <a:sym typeface="Roboto"/>
            </a:endParaRPr>
          </a:p>
          <a:p>
            <a:pPr indent="0" lvl="0" marL="0" rtl="0" algn="l">
              <a:lnSpc>
                <a:spcPct val="171400"/>
              </a:lnSpc>
              <a:spcBef>
                <a:spcPts val="900"/>
              </a:spcBef>
              <a:spcAft>
                <a:spcPts val="0"/>
              </a:spcAft>
              <a:buClr>
                <a:schemeClr val="dk1"/>
              </a:buClr>
              <a:buSzPct val="91666"/>
              <a:buFont typeface="Arial"/>
              <a:buNone/>
            </a:pPr>
            <a:r>
              <a:rPr lang="en" sz="1200">
                <a:solidFill>
                  <a:srgbClr val="172B4D"/>
                </a:solidFill>
                <a:highlight>
                  <a:srgbClr val="FFFFFF"/>
                </a:highlight>
                <a:latin typeface="Roboto"/>
                <a:ea typeface="Roboto"/>
                <a:cs typeface="Roboto"/>
                <a:sym typeface="Roboto"/>
              </a:rPr>
              <a:t>p value&lt;0.01; measure of the statistical significance of the observed difference in gene expression between the two groups. (A small p-value  indicates that the observed difference is unlikely to have occurred by chance, and suggests that the gene is differentially expressed between the two groups.)</a:t>
            </a:r>
            <a:endParaRPr sz="1200">
              <a:solidFill>
                <a:srgbClr val="172B4D"/>
              </a:solidFill>
              <a:highlight>
                <a:srgbClr val="FFFFFF"/>
              </a:highlight>
              <a:latin typeface="Roboto"/>
              <a:ea typeface="Roboto"/>
              <a:cs typeface="Roboto"/>
              <a:sym typeface="Roboto"/>
            </a:endParaRPr>
          </a:p>
          <a:p>
            <a:pPr indent="0" lvl="0" marL="0" rtl="0" algn="l">
              <a:lnSpc>
                <a:spcPct val="171400"/>
              </a:lnSpc>
              <a:spcBef>
                <a:spcPts val="900"/>
              </a:spcBef>
              <a:spcAft>
                <a:spcPts val="0"/>
              </a:spcAft>
              <a:buClr>
                <a:schemeClr val="dk1"/>
              </a:buClr>
              <a:buSzPct val="91666"/>
              <a:buFont typeface="Arial"/>
              <a:buNone/>
            </a:pPr>
            <a:r>
              <a:rPr lang="en" sz="1200">
                <a:solidFill>
                  <a:srgbClr val="172B4D"/>
                </a:solidFill>
                <a:highlight>
                  <a:srgbClr val="FFFFFF"/>
                </a:highlight>
                <a:latin typeface="Roboto"/>
                <a:ea typeface="Roboto"/>
                <a:cs typeface="Roboto"/>
                <a:sym typeface="Roboto"/>
              </a:rPr>
              <a:t>FDR &gt;log2(1.3);a measure of the magnitude of the difference in gene expression between the two groups. It is defined as the log2 ratio of the mean expression in one group compared to the other. A positive log fold change indicates that the gene is upregulated in the first group compared to the second group, while a negative log fold change indicates that the gene is downregulated. The magnitude of the log fold change reflects the degree of upregulation or downregulation of the gene.</a:t>
            </a:r>
            <a:endParaRPr sz="1200">
              <a:solidFill>
                <a:srgbClr val="172B4D"/>
              </a:solidFill>
              <a:highlight>
                <a:srgbClr val="FFFFFF"/>
              </a:highlight>
              <a:latin typeface="Roboto"/>
              <a:ea typeface="Roboto"/>
              <a:cs typeface="Roboto"/>
              <a:sym typeface="Roboto"/>
            </a:endParaRPr>
          </a:p>
          <a:p>
            <a:pPr indent="0" lvl="0" marL="0" rtl="0" algn="l">
              <a:lnSpc>
                <a:spcPct val="171400"/>
              </a:lnSpc>
              <a:spcBef>
                <a:spcPts val="900"/>
              </a:spcBef>
              <a:spcAft>
                <a:spcPts val="0"/>
              </a:spcAft>
              <a:buClr>
                <a:schemeClr val="dk1"/>
              </a:buClr>
              <a:buSzPct val="91666"/>
              <a:buFont typeface="Arial"/>
              <a:buNone/>
            </a:pPr>
            <a:r>
              <a:rPr lang="en" sz="1200">
                <a:solidFill>
                  <a:srgbClr val="172B4D"/>
                </a:solidFill>
                <a:highlight>
                  <a:srgbClr val="FFFFFF"/>
                </a:highlight>
                <a:latin typeface="Roboto"/>
                <a:ea typeface="Roboto"/>
                <a:cs typeface="Roboto"/>
                <a:sym typeface="Roboto"/>
              </a:rPr>
              <a:t>basically, p-value and log fold change can be used to identify genes that are both statistically significant and biologically relevant.</a:t>
            </a:r>
            <a:endParaRPr sz="1200">
              <a:solidFill>
                <a:srgbClr val="172B4D"/>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a:p>
        </p:txBody>
      </p:sp>
      <p:pic>
        <p:nvPicPr>
          <p:cNvPr id="446" name="Google Shape;446;p59"/>
          <p:cNvPicPr preferRelativeResize="0"/>
          <p:nvPr/>
        </p:nvPicPr>
        <p:blipFill>
          <a:blip r:embed="rId3">
            <a:alphaModFix/>
          </a:blip>
          <a:stretch>
            <a:fillRect/>
          </a:stretch>
        </p:blipFill>
        <p:spPr>
          <a:xfrm>
            <a:off x="570575" y="2606600"/>
            <a:ext cx="3841124" cy="2097824"/>
          </a:xfrm>
          <a:prstGeom prst="rect">
            <a:avLst/>
          </a:prstGeom>
          <a:noFill/>
          <a:ln>
            <a:noFill/>
          </a:ln>
        </p:spPr>
      </p:pic>
      <p:pic>
        <p:nvPicPr>
          <p:cNvPr id="447" name="Google Shape;447;p59"/>
          <p:cNvPicPr preferRelativeResize="0"/>
          <p:nvPr/>
        </p:nvPicPr>
        <p:blipFill>
          <a:blip r:embed="rId4">
            <a:alphaModFix/>
          </a:blip>
          <a:stretch>
            <a:fillRect/>
          </a:stretch>
        </p:blipFill>
        <p:spPr>
          <a:xfrm>
            <a:off x="4716825" y="2502050"/>
            <a:ext cx="3890523" cy="2202376"/>
          </a:xfrm>
          <a:prstGeom prst="rect">
            <a:avLst/>
          </a:prstGeom>
          <a:noFill/>
          <a:ln>
            <a:noFill/>
          </a:ln>
        </p:spPr>
      </p:pic>
      <p:sp>
        <p:nvSpPr>
          <p:cNvPr id="448" name="Google Shape;448;p59"/>
          <p:cNvSpPr txBox="1"/>
          <p:nvPr/>
        </p:nvSpPr>
        <p:spPr>
          <a:xfrm>
            <a:off x="655125" y="4681800"/>
            <a:ext cx="401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l</a:t>
            </a:r>
            <a:r>
              <a:rPr lang="en" sz="1100"/>
              <a:t>og fold change &gt; log2(1.3) . X axis- genes; Y axis - log fold change ; for cluster 0</a:t>
            </a:r>
            <a:endParaRPr sz="1100"/>
          </a:p>
        </p:txBody>
      </p:sp>
      <p:sp>
        <p:nvSpPr>
          <p:cNvPr id="449" name="Google Shape;449;p59"/>
          <p:cNvSpPr txBox="1"/>
          <p:nvPr/>
        </p:nvSpPr>
        <p:spPr>
          <a:xfrm>
            <a:off x="4892600" y="4681800"/>
            <a:ext cx="401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pval- 0.01. X axis- genes; Y axis - pval ; for cluster 0</a:t>
            </a:r>
            <a:endParaRPr sz="1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60"/>
          <p:cNvPicPr preferRelativeResize="0"/>
          <p:nvPr/>
        </p:nvPicPr>
        <p:blipFill>
          <a:blip r:embed="rId3">
            <a:alphaModFix/>
          </a:blip>
          <a:stretch>
            <a:fillRect/>
          </a:stretch>
        </p:blipFill>
        <p:spPr>
          <a:xfrm>
            <a:off x="50175" y="121600"/>
            <a:ext cx="5281499" cy="3743325"/>
          </a:xfrm>
          <a:prstGeom prst="rect">
            <a:avLst/>
          </a:prstGeom>
          <a:noFill/>
          <a:ln>
            <a:noFill/>
          </a:ln>
        </p:spPr>
      </p:pic>
      <p:sp>
        <p:nvSpPr>
          <p:cNvPr id="455" name="Google Shape;455;p60"/>
          <p:cNvSpPr txBox="1"/>
          <p:nvPr/>
        </p:nvSpPr>
        <p:spPr>
          <a:xfrm>
            <a:off x="5526825" y="446050"/>
            <a:ext cx="3631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Similarly, we will perform the same across condition i.e covid and control; which will give us a better idea of the </a:t>
            </a:r>
            <a:r>
              <a:rPr lang="en"/>
              <a:t>differences</a:t>
            </a:r>
            <a:r>
              <a:rPr lang="en"/>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61"/>
          <p:cNvPicPr preferRelativeResize="0"/>
          <p:nvPr/>
        </p:nvPicPr>
        <p:blipFill>
          <a:blip r:embed="rId3">
            <a:alphaModFix/>
          </a:blip>
          <a:stretch>
            <a:fillRect/>
          </a:stretch>
        </p:blipFill>
        <p:spPr>
          <a:xfrm>
            <a:off x="90600" y="677900"/>
            <a:ext cx="8920976" cy="1840400"/>
          </a:xfrm>
          <a:prstGeom prst="rect">
            <a:avLst/>
          </a:prstGeom>
          <a:noFill/>
          <a:ln>
            <a:noFill/>
          </a:ln>
        </p:spPr>
      </p:pic>
      <p:sp>
        <p:nvSpPr>
          <p:cNvPr id="461" name="Google Shape;461;p61"/>
          <p:cNvSpPr txBox="1"/>
          <p:nvPr/>
        </p:nvSpPr>
        <p:spPr>
          <a:xfrm>
            <a:off x="557700" y="2683275"/>
            <a:ext cx="4014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By performing dge, we find out the expression profile of various other genes those were not mentioned in the literature. Also this includes a lot of mitochondrial and ribosomal genes which wasn’t removed to as to keep in check the sanity of the paper</a:t>
            </a:r>
            <a:endParaRPr/>
          </a:p>
        </p:txBody>
      </p:sp>
      <p:sp>
        <p:nvSpPr>
          <p:cNvPr id="462" name="Google Shape;462;p61"/>
          <p:cNvSpPr txBox="1"/>
          <p:nvPr/>
        </p:nvSpPr>
        <p:spPr>
          <a:xfrm>
            <a:off x="1003600" y="411200"/>
            <a:ext cx="6007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Now, since we got a lot of genes so we downsampled each cohort to 200 counts so as to observe and detect in a better way the top differentially expressed genes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2"/>
          <p:cNvSpPr txBox="1"/>
          <p:nvPr>
            <p:ph idx="1" type="body"/>
          </p:nvPr>
        </p:nvSpPr>
        <p:spPr>
          <a:xfrm>
            <a:off x="269875" y="176725"/>
            <a:ext cx="8520600" cy="16842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sz="5184">
                <a:solidFill>
                  <a:schemeClr val="dk1"/>
                </a:solidFill>
              </a:rPr>
              <a:t>GSEA </a:t>
            </a:r>
            <a:endParaRPr sz="5184">
              <a:solidFill>
                <a:schemeClr val="dk1"/>
              </a:solidFill>
            </a:endParaRPr>
          </a:p>
          <a:p>
            <a:pPr indent="0" lvl="0" marL="0" rtl="0" algn="l">
              <a:spcBef>
                <a:spcPts val="1200"/>
              </a:spcBef>
              <a:spcAft>
                <a:spcPts val="1200"/>
              </a:spcAft>
              <a:buNone/>
            </a:pPr>
            <a:r>
              <a:rPr lang="en">
                <a:solidFill>
                  <a:schemeClr val="dk1"/>
                </a:solidFill>
              </a:rPr>
              <a:t>works by ranking all genes based on their differential expression between two conditions.Then, it tests whether a predefined gene set is enriched for genes that are differentially expressed towards the top or bottom of the ranked list. This approach differs from traditional enrichment analysis, which only considers whether a gene set is enriched among differentially expressed genes, regardless of their position in the ranked list.used to identify biological pathways and gene ontology groups that are differentially regulated in a wide range of conditions</a:t>
            </a:r>
            <a:endParaRPr>
              <a:solidFill>
                <a:schemeClr val="dk1"/>
              </a:solidFill>
            </a:endParaRPr>
          </a:p>
        </p:txBody>
      </p:sp>
      <p:pic>
        <p:nvPicPr>
          <p:cNvPr id="468" name="Google Shape;468;p62"/>
          <p:cNvPicPr preferRelativeResize="0"/>
          <p:nvPr/>
        </p:nvPicPr>
        <p:blipFill>
          <a:blip r:embed="rId3">
            <a:alphaModFix/>
          </a:blip>
          <a:stretch>
            <a:fillRect/>
          </a:stretch>
        </p:blipFill>
        <p:spPr>
          <a:xfrm>
            <a:off x="152575" y="1804250"/>
            <a:ext cx="4858501" cy="3273599"/>
          </a:xfrm>
          <a:prstGeom prst="rect">
            <a:avLst/>
          </a:prstGeom>
          <a:noFill/>
          <a:ln>
            <a:noFill/>
          </a:ln>
        </p:spPr>
      </p:pic>
      <p:sp>
        <p:nvSpPr>
          <p:cNvPr id="469" name="Google Shape;469;p62"/>
          <p:cNvSpPr txBox="1"/>
          <p:nvPr/>
        </p:nvSpPr>
        <p:spPr>
          <a:xfrm>
            <a:off x="5229175" y="1700575"/>
            <a:ext cx="3561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Here, we make a list of the top genes of dge and then use the gseapy enricher for enrichment of each gene set in the list of differentially expressed genes.</a:t>
            </a:r>
            <a:endParaRPr/>
          </a:p>
        </p:txBody>
      </p:sp>
      <p:sp>
        <p:nvSpPr>
          <p:cNvPr id="470" name="Google Shape;470;p62"/>
          <p:cNvSpPr txBox="1"/>
          <p:nvPr/>
        </p:nvSpPr>
        <p:spPr>
          <a:xfrm>
            <a:off x="5079325" y="3568400"/>
            <a:ext cx="3861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the list of differentially expressed genes is ranked in terms of a metric associated to the observed expression change. The ranked gene list is compared to a gene set, i.e., a list of genes known to be associated with a certain biological process, gene ontology (GO), molecular function or pathway. The metric is needed to calculate the enrichment score (ES) that indicates the degree by which a gene set is overrepresented at the extremes of the ranked list</a:t>
            </a:r>
            <a:endParaRPr sz="1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63"/>
          <p:cNvPicPr preferRelativeResize="0"/>
          <p:nvPr/>
        </p:nvPicPr>
        <p:blipFill>
          <a:blip r:embed="rId3">
            <a:alphaModFix/>
          </a:blip>
          <a:stretch>
            <a:fillRect/>
          </a:stretch>
        </p:blipFill>
        <p:spPr>
          <a:xfrm>
            <a:off x="474984" y="1151250"/>
            <a:ext cx="6840701" cy="3427725"/>
          </a:xfrm>
          <a:prstGeom prst="rect">
            <a:avLst/>
          </a:prstGeom>
          <a:noFill/>
          <a:ln>
            <a:noFill/>
          </a:ln>
        </p:spPr>
      </p:pic>
      <p:sp>
        <p:nvSpPr>
          <p:cNvPr id="476" name="Google Shape;476;p63"/>
          <p:cNvSpPr txBox="1"/>
          <p:nvPr/>
        </p:nvSpPr>
        <p:spPr>
          <a:xfrm>
            <a:off x="4376850" y="252175"/>
            <a:ext cx="400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gives us a list of all the major pathways and the genes involved for the same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200"/>
              <a:t>Immune system background</a:t>
            </a:r>
            <a:endParaRPr sz="4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64"/>
          <p:cNvPicPr preferRelativeResize="0"/>
          <p:nvPr/>
        </p:nvPicPr>
        <p:blipFill>
          <a:blip r:embed="rId3">
            <a:alphaModFix/>
          </a:blip>
          <a:stretch>
            <a:fillRect/>
          </a:stretch>
        </p:blipFill>
        <p:spPr>
          <a:xfrm>
            <a:off x="152400" y="1170125"/>
            <a:ext cx="4732093" cy="3820974"/>
          </a:xfrm>
          <a:prstGeom prst="rect">
            <a:avLst/>
          </a:prstGeom>
          <a:noFill/>
          <a:ln>
            <a:noFill/>
          </a:ln>
        </p:spPr>
      </p:pic>
      <p:sp>
        <p:nvSpPr>
          <p:cNvPr id="482" name="Google Shape;482;p64"/>
          <p:cNvSpPr txBox="1"/>
          <p:nvPr/>
        </p:nvSpPr>
        <p:spPr>
          <a:xfrm>
            <a:off x="606350" y="223000"/>
            <a:ext cx="5505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rank our genes and compare it to a </a:t>
            </a:r>
            <a:r>
              <a:rPr lang="en"/>
              <a:t>predefined</a:t>
            </a:r>
            <a:r>
              <a:rPr lang="en"/>
              <a:t> set of our choice(KEGG_2021_Human'); to get the pathways and the lead genes present in our sample according to dge followed by gseapy</a:t>
            </a:r>
            <a:endParaRPr/>
          </a:p>
        </p:txBody>
      </p:sp>
      <p:pic>
        <p:nvPicPr>
          <p:cNvPr id="483" name="Google Shape;483;p64"/>
          <p:cNvPicPr preferRelativeResize="0"/>
          <p:nvPr/>
        </p:nvPicPr>
        <p:blipFill>
          <a:blip r:embed="rId4">
            <a:alphaModFix/>
          </a:blip>
          <a:stretch>
            <a:fillRect/>
          </a:stretch>
        </p:blipFill>
        <p:spPr>
          <a:xfrm>
            <a:off x="3275675" y="3641525"/>
            <a:ext cx="5868326" cy="955165"/>
          </a:xfrm>
          <a:prstGeom prst="rect">
            <a:avLst/>
          </a:prstGeom>
          <a:noFill/>
          <a:ln>
            <a:noFill/>
          </a:ln>
        </p:spPr>
      </p:pic>
      <p:sp>
        <p:nvSpPr>
          <p:cNvPr id="484" name="Google Shape;484;p64"/>
          <p:cNvSpPr txBox="1"/>
          <p:nvPr/>
        </p:nvSpPr>
        <p:spPr>
          <a:xfrm>
            <a:off x="5331675" y="1338175"/>
            <a:ext cx="3519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GSEA results pointed out to the evidence of “cell cycle” among enriched pathways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5"/>
          <p:cNvSpPr txBox="1"/>
          <p:nvPr>
            <p:ph type="title"/>
          </p:nvPr>
        </p:nvSpPr>
        <p:spPr>
          <a:xfrm>
            <a:off x="221075" y="33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steps </a:t>
            </a:r>
            <a:endParaRPr/>
          </a:p>
        </p:txBody>
      </p:sp>
      <p:sp>
        <p:nvSpPr>
          <p:cNvPr id="490" name="Google Shape;490;p65"/>
          <p:cNvSpPr txBox="1"/>
          <p:nvPr>
            <p:ph idx="1" type="body"/>
          </p:nvPr>
        </p:nvSpPr>
        <p:spPr>
          <a:xfrm>
            <a:off x="186250" y="546125"/>
            <a:ext cx="8685900" cy="4039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Clonotype analysis</a:t>
            </a:r>
            <a:endParaRPr/>
          </a:p>
          <a:p>
            <a:pPr indent="-342900" lvl="0" marL="457200" rtl="0" algn="l">
              <a:spcBef>
                <a:spcPts val="0"/>
              </a:spcBef>
              <a:spcAft>
                <a:spcPts val="0"/>
              </a:spcAft>
              <a:buSzPts val="1800"/>
              <a:buChar char="●"/>
            </a:pPr>
            <a:r>
              <a:rPr lang="en"/>
              <a:t>Different cell annotation techniques</a:t>
            </a:r>
            <a:endParaRPr/>
          </a:p>
          <a:p>
            <a:pPr indent="-342900" lvl="0" marL="457200" rtl="0" algn="l">
              <a:spcBef>
                <a:spcPts val="0"/>
              </a:spcBef>
              <a:spcAft>
                <a:spcPts val="0"/>
              </a:spcAft>
              <a:buSzPts val="1800"/>
              <a:buChar char="●"/>
            </a:pPr>
            <a:r>
              <a:rPr lang="en"/>
              <a:t>Extracting</a:t>
            </a:r>
            <a:r>
              <a:rPr lang="en"/>
              <a:t> immune receptor data from various file formats</a:t>
            </a:r>
            <a:endParaRPr/>
          </a:p>
          <a:p>
            <a:pPr indent="-342900" lvl="0" marL="457200" rtl="0" algn="l">
              <a:spcBef>
                <a:spcPts val="0"/>
              </a:spcBef>
              <a:spcAft>
                <a:spcPts val="0"/>
              </a:spcAft>
              <a:buSzPts val="1800"/>
              <a:buChar char="●"/>
            </a:pPr>
            <a:r>
              <a:rPr lang="en"/>
              <a:t>Epitope </a:t>
            </a:r>
            <a:r>
              <a:rPr lang="en"/>
              <a:t>Specificity</a:t>
            </a:r>
            <a:r>
              <a:rPr lang="en"/>
              <a:t> analysis</a:t>
            </a:r>
            <a:endParaRPr/>
          </a:p>
          <a:p>
            <a:pPr indent="-342900" lvl="0" marL="457200" rtl="0" algn="l">
              <a:spcBef>
                <a:spcPts val="0"/>
              </a:spcBef>
              <a:spcAft>
                <a:spcPts val="0"/>
              </a:spcAft>
              <a:buSzPts val="1800"/>
              <a:buChar char="●"/>
            </a:pPr>
            <a:r>
              <a:rPr lang="en"/>
              <a:t>Explore more of gsea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0" name="Shape 120"/>
        <p:cNvGrpSpPr/>
        <p:nvPr/>
      </p:nvGrpSpPr>
      <p:grpSpPr>
        <a:xfrm>
          <a:off x="0" y="0"/>
          <a:ext cx="0" cy="0"/>
          <a:chOff x="0" y="0"/>
          <a:chExt cx="0" cy="0"/>
        </a:xfrm>
      </p:grpSpPr>
      <p:sp>
        <p:nvSpPr>
          <p:cNvPr id="121" name="Google Shape;121;p29"/>
          <p:cNvSpPr/>
          <p:nvPr/>
        </p:nvSpPr>
        <p:spPr>
          <a:xfrm>
            <a:off x="295725" y="1837450"/>
            <a:ext cx="1414260" cy="846612"/>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Stem cells in bone marrow. B cells formed here</a:t>
            </a:r>
            <a:r>
              <a:rPr lang="en" sz="1600">
                <a:solidFill>
                  <a:schemeClr val="dk1"/>
                </a:solidFill>
              </a:rPr>
              <a:t> </a:t>
            </a:r>
            <a:endParaRPr/>
          </a:p>
        </p:txBody>
      </p:sp>
      <p:sp>
        <p:nvSpPr>
          <p:cNvPr id="122" name="Google Shape;122;p29"/>
          <p:cNvSpPr/>
          <p:nvPr/>
        </p:nvSpPr>
        <p:spPr>
          <a:xfrm rot="-2700000">
            <a:off x="1494972" y="1019699"/>
            <a:ext cx="837497" cy="25455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9"/>
          <p:cNvSpPr txBox="1"/>
          <p:nvPr/>
        </p:nvSpPr>
        <p:spPr>
          <a:xfrm flipH="1">
            <a:off x="2192625" y="239125"/>
            <a:ext cx="1234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After maturation, B cells move to lymphatic system</a:t>
            </a:r>
            <a:endParaRPr sz="900"/>
          </a:p>
        </p:txBody>
      </p:sp>
      <p:sp>
        <p:nvSpPr>
          <p:cNvPr id="124" name="Google Shape;124;p29"/>
          <p:cNvSpPr txBox="1"/>
          <p:nvPr/>
        </p:nvSpPr>
        <p:spPr>
          <a:xfrm>
            <a:off x="3868625" y="157150"/>
            <a:ext cx="1234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Naive B cell in the lymphatic system encounters an antigen and starts the maturation process</a:t>
            </a:r>
            <a:endParaRPr sz="900"/>
          </a:p>
        </p:txBody>
      </p:sp>
      <p:sp>
        <p:nvSpPr>
          <p:cNvPr id="125" name="Google Shape;125;p29"/>
          <p:cNvSpPr txBox="1"/>
          <p:nvPr/>
        </p:nvSpPr>
        <p:spPr>
          <a:xfrm>
            <a:off x="5544625" y="157150"/>
            <a:ext cx="263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B cells is activated and undergoes clonal expansion</a:t>
            </a:r>
            <a:endParaRPr sz="900"/>
          </a:p>
        </p:txBody>
      </p:sp>
      <p:sp>
        <p:nvSpPr>
          <p:cNvPr id="126" name="Google Shape;126;p29"/>
          <p:cNvSpPr txBox="1"/>
          <p:nvPr/>
        </p:nvSpPr>
        <p:spPr>
          <a:xfrm>
            <a:off x="5544625" y="644700"/>
            <a:ext cx="209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Some of the b cell differentiate into Plasma cells</a:t>
            </a:r>
            <a:endParaRPr sz="900"/>
          </a:p>
        </p:txBody>
      </p:sp>
      <p:sp>
        <p:nvSpPr>
          <p:cNvPr id="127" name="Google Shape;127;p29"/>
          <p:cNvSpPr txBox="1"/>
          <p:nvPr/>
        </p:nvSpPr>
        <p:spPr>
          <a:xfrm>
            <a:off x="7470450" y="724525"/>
            <a:ext cx="1023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Antibodies specific to antigen is secreted</a:t>
            </a:r>
            <a:endParaRPr sz="900"/>
          </a:p>
        </p:txBody>
      </p:sp>
      <p:sp>
        <p:nvSpPr>
          <p:cNvPr id="128" name="Google Shape;128;p29"/>
          <p:cNvSpPr txBox="1"/>
          <p:nvPr/>
        </p:nvSpPr>
        <p:spPr>
          <a:xfrm>
            <a:off x="8261050" y="724525"/>
            <a:ext cx="852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Recognition and elimination mechanism</a:t>
            </a:r>
            <a:endParaRPr sz="900"/>
          </a:p>
        </p:txBody>
      </p:sp>
      <p:sp>
        <p:nvSpPr>
          <p:cNvPr id="129" name="Google Shape;129;p29"/>
          <p:cNvSpPr/>
          <p:nvPr/>
        </p:nvSpPr>
        <p:spPr>
          <a:xfrm>
            <a:off x="3427125" y="396600"/>
            <a:ext cx="4041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9"/>
          <p:cNvSpPr/>
          <p:nvPr/>
        </p:nvSpPr>
        <p:spPr>
          <a:xfrm>
            <a:off x="4983575" y="299325"/>
            <a:ext cx="493800" cy="359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131" name="Google Shape;131;p29"/>
          <p:cNvSpPr/>
          <p:nvPr/>
        </p:nvSpPr>
        <p:spPr>
          <a:xfrm>
            <a:off x="4631225" y="2023225"/>
            <a:ext cx="201900" cy="3231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9"/>
          <p:cNvSpPr/>
          <p:nvPr/>
        </p:nvSpPr>
        <p:spPr>
          <a:xfrm rot="-5400000">
            <a:off x="7183525" y="724525"/>
            <a:ext cx="231900" cy="461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9"/>
          <p:cNvSpPr/>
          <p:nvPr/>
        </p:nvSpPr>
        <p:spPr>
          <a:xfrm>
            <a:off x="8142150" y="932425"/>
            <a:ext cx="201900" cy="323100"/>
          </a:xfrm>
          <a:prstGeom prst="chevron">
            <a:avLst>
              <a:gd fmla="val 4889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29"/>
          <p:cNvPicPr preferRelativeResize="0"/>
          <p:nvPr/>
        </p:nvPicPr>
        <p:blipFill>
          <a:blip r:embed="rId3">
            <a:alphaModFix/>
          </a:blip>
          <a:stretch>
            <a:fillRect/>
          </a:stretch>
        </p:blipFill>
        <p:spPr>
          <a:xfrm>
            <a:off x="4432600" y="1654425"/>
            <a:ext cx="4132926" cy="3405025"/>
          </a:xfrm>
          <a:prstGeom prst="rect">
            <a:avLst/>
          </a:prstGeom>
          <a:noFill/>
          <a:ln>
            <a:noFill/>
          </a:ln>
        </p:spPr>
      </p:pic>
      <p:sp>
        <p:nvSpPr>
          <p:cNvPr id="135" name="Google Shape;135;p29"/>
          <p:cNvSpPr txBox="1"/>
          <p:nvPr/>
        </p:nvSpPr>
        <p:spPr>
          <a:xfrm>
            <a:off x="892000" y="3254750"/>
            <a:ext cx="35406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Immunoglobulin VDJ recombination occurs in developing B-lymphocytes in the bone marrow during the early stages of B-cell differentiation leading to the formation of a functional Ig gene that encodes a unique antibody.it also introduces variability into the antibody gene through the creation of random mutations at the junctions of the joined segments, further increasing the diversity of the B-cell repertoire.</a:t>
            </a:r>
            <a:endParaRPr sz="900"/>
          </a:p>
        </p:txBody>
      </p:sp>
      <p:sp>
        <p:nvSpPr>
          <p:cNvPr id="136" name="Google Shape;136;p29"/>
          <p:cNvSpPr/>
          <p:nvPr/>
        </p:nvSpPr>
        <p:spPr>
          <a:xfrm rot="-3964">
            <a:off x="1709973" y="2094612"/>
            <a:ext cx="2862002" cy="238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9"/>
          <p:cNvSpPr/>
          <p:nvPr/>
        </p:nvSpPr>
        <p:spPr>
          <a:xfrm>
            <a:off x="3535619" y="695875"/>
            <a:ext cx="404100" cy="7185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9"/>
          <p:cNvSpPr txBox="1"/>
          <p:nvPr/>
        </p:nvSpPr>
        <p:spPr>
          <a:xfrm>
            <a:off x="3974225" y="1172950"/>
            <a:ext cx="1023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Antigen that bind to the surface of ig </a:t>
            </a:r>
            <a:endParaRPr sz="800"/>
          </a:p>
        </p:txBody>
      </p:sp>
      <p:sp>
        <p:nvSpPr>
          <p:cNvPr id="139" name="Google Shape;139;p29"/>
          <p:cNvSpPr/>
          <p:nvPr/>
        </p:nvSpPr>
        <p:spPr>
          <a:xfrm>
            <a:off x="6248150" y="418900"/>
            <a:ext cx="201900" cy="3231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9"/>
          <p:cNvSpPr/>
          <p:nvPr/>
        </p:nvSpPr>
        <p:spPr>
          <a:xfrm>
            <a:off x="49515" y="4615155"/>
            <a:ext cx="669000" cy="334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9"/>
          <p:cNvSpPr txBox="1"/>
          <p:nvPr/>
        </p:nvSpPr>
        <p:spPr>
          <a:xfrm rot="-291339">
            <a:off x="62000" y="4620850"/>
            <a:ext cx="822251" cy="3231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For ig</a:t>
            </a:r>
            <a:endParaRPr sz="900"/>
          </a:p>
        </p:txBody>
      </p:sp>
      <p:sp>
        <p:nvSpPr>
          <p:cNvPr id="142" name="Google Shape;142;p29"/>
          <p:cNvSpPr txBox="1"/>
          <p:nvPr/>
        </p:nvSpPr>
        <p:spPr>
          <a:xfrm>
            <a:off x="456450" y="202025"/>
            <a:ext cx="11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B-Cells (Ig)</a:t>
            </a:r>
            <a:endParaRPr b="1"/>
          </a:p>
        </p:txBody>
      </p:sp>
      <p:sp>
        <p:nvSpPr>
          <p:cNvPr id="143" name="Google Shape;143;p29"/>
          <p:cNvSpPr txBox="1"/>
          <p:nvPr/>
        </p:nvSpPr>
        <p:spPr>
          <a:xfrm>
            <a:off x="939725" y="45053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The association of the rearranged V domain with a particular C domain determines the class or isotype of the antibody, such as IgM, IgG, IgA, etc</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0"/>
          <p:cNvSpPr/>
          <p:nvPr/>
        </p:nvSpPr>
        <p:spPr>
          <a:xfrm>
            <a:off x="0" y="1407575"/>
            <a:ext cx="1791720" cy="846612"/>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Stem cells in bone marrow. B cells formed here</a:t>
            </a:r>
            <a:r>
              <a:rPr b="0" i="0" lang="en" sz="1800" u="none" cap="none" strike="noStrike">
                <a:solidFill>
                  <a:schemeClr val="dk1"/>
                </a:solidFill>
                <a:latin typeface="Arial"/>
                <a:ea typeface="Arial"/>
                <a:cs typeface="Arial"/>
                <a:sym typeface="Arial"/>
              </a:rPr>
              <a:t> </a:t>
            </a:r>
            <a:endParaRPr b="0" i="0" sz="1600" u="none" cap="none" strike="noStrike">
              <a:solidFill>
                <a:srgbClr val="000000"/>
              </a:solidFill>
              <a:latin typeface="Arial"/>
              <a:ea typeface="Arial"/>
              <a:cs typeface="Arial"/>
              <a:sym typeface="Arial"/>
            </a:endParaRPr>
          </a:p>
        </p:txBody>
      </p:sp>
      <p:sp>
        <p:nvSpPr>
          <p:cNvPr id="149" name="Google Shape;149;p30"/>
          <p:cNvSpPr/>
          <p:nvPr/>
        </p:nvSpPr>
        <p:spPr>
          <a:xfrm rot="-2700000">
            <a:off x="1259022" y="953299"/>
            <a:ext cx="837497" cy="25455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0"/>
          <p:cNvSpPr txBox="1"/>
          <p:nvPr/>
        </p:nvSpPr>
        <p:spPr>
          <a:xfrm flipH="1">
            <a:off x="1956650" y="299375"/>
            <a:ext cx="12345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1200" u="none" cap="none" strike="noStrike">
                <a:solidFill>
                  <a:srgbClr val="000000"/>
                </a:solidFill>
                <a:latin typeface="Arial"/>
                <a:ea typeface="Arial"/>
                <a:cs typeface="Arial"/>
                <a:sym typeface="Arial"/>
              </a:rPr>
              <a:t>After maturation, B cells move to lymphatic system</a:t>
            </a:r>
            <a:endParaRPr b="0" i="0" sz="1200" u="none" cap="none" strike="noStrike">
              <a:solidFill>
                <a:srgbClr val="000000"/>
              </a:solidFill>
              <a:latin typeface="Arial"/>
              <a:ea typeface="Arial"/>
              <a:cs typeface="Arial"/>
              <a:sym typeface="Arial"/>
            </a:endParaRPr>
          </a:p>
        </p:txBody>
      </p:sp>
      <p:sp>
        <p:nvSpPr>
          <p:cNvPr id="151" name="Google Shape;151;p30"/>
          <p:cNvSpPr txBox="1"/>
          <p:nvPr/>
        </p:nvSpPr>
        <p:spPr>
          <a:xfrm>
            <a:off x="3840338" y="171275"/>
            <a:ext cx="12345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Naive B cell in the lymphatic system encounters an antigen and starts the maturation process</a:t>
            </a:r>
            <a:endParaRPr b="0" i="0" sz="900" u="none" cap="none" strike="noStrike">
              <a:solidFill>
                <a:srgbClr val="000000"/>
              </a:solidFill>
              <a:latin typeface="Arial"/>
              <a:ea typeface="Arial"/>
              <a:cs typeface="Arial"/>
              <a:sym typeface="Arial"/>
            </a:endParaRPr>
          </a:p>
        </p:txBody>
      </p:sp>
      <p:sp>
        <p:nvSpPr>
          <p:cNvPr id="152" name="Google Shape;152;p30"/>
          <p:cNvSpPr txBox="1"/>
          <p:nvPr/>
        </p:nvSpPr>
        <p:spPr>
          <a:xfrm>
            <a:off x="5296125" y="171275"/>
            <a:ext cx="2634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1100" u="none" cap="none" strike="noStrike">
                <a:solidFill>
                  <a:srgbClr val="000000"/>
                </a:solidFill>
                <a:latin typeface="Arial"/>
                <a:ea typeface="Arial"/>
                <a:cs typeface="Arial"/>
                <a:sym typeface="Arial"/>
              </a:rPr>
              <a:t>B cells is activated and undergoes clonal expansion</a:t>
            </a:r>
            <a:endParaRPr b="0" i="0" sz="1100" u="none" cap="none" strike="noStrike">
              <a:solidFill>
                <a:srgbClr val="000000"/>
              </a:solidFill>
              <a:latin typeface="Arial"/>
              <a:ea typeface="Arial"/>
              <a:cs typeface="Arial"/>
              <a:sym typeface="Arial"/>
            </a:endParaRPr>
          </a:p>
        </p:txBody>
      </p:sp>
      <p:sp>
        <p:nvSpPr>
          <p:cNvPr id="153" name="Google Shape;153;p30"/>
          <p:cNvSpPr txBox="1"/>
          <p:nvPr/>
        </p:nvSpPr>
        <p:spPr>
          <a:xfrm>
            <a:off x="5308250" y="1358025"/>
            <a:ext cx="2095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1200" u="none" cap="none" strike="noStrike">
                <a:solidFill>
                  <a:srgbClr val="000000"/>
                </a:solidFill>
                <a:latin typeface="Arial"/>
                <a:ea typeface="Arial"/>
                <a:cs typeface="Arial"/>
                <a:sym typeface="Arial"/>
              </a:rPr>
              <a:t>Some of the b cell differentiate into Plasma cells</a:t>
            </a:r>
            <a:endParaRPr b="0" i="0" sz="1200" u="none" cap="none" strike="noStrike">
              <a:solidFill>
                <a:srgbClr val="000000"/>
              </a:solidFill>
              <a:latin typeface="Arial"/>
              <a:ea typeface="Arial"/>
              <a:cs typeface="Arial"/>
              <a:sym typeface="Arial"/>
            </a:endParaRPr>
          </a:p>
        </p:txBody>
      </p:sp>
      <p:sp>
        <p:nvSpPr>
          <p:cNvPr id="154" name="Google Shape;154;p30"/>
          <p:cNvSpPr txBox="1"/>
          <p:nvPr/>
        </p:nvSpPr>
        <p:spPr>
          <a:xfrm>
            <a:off x="7282663" y="724525"/>
            <a:ext cx="10233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1100" u="none" cap="none" strike="noStrike">
                <a:solidFill>
                  <a:srgbClr val="000000"/>
                </a:solidFill>
                <a:latin typeface="Arial"/>
                <a:ea typeface="Arial"/>
                <a:cs typeface="Arial"/>
                <a:sym typeface="Arial"/>
              </a:rPr>
              <a:t>Antibodies specific to antigen is secreted</a:t>
            </a:r>
            <a:endParaRPr b="0" i="0" sz="1100" u="none" cap="none" strike="noStrike">
              <a:solidFill>
                <a:srgbClr val="000000"/>
              </a:solidFill>
              <a:latin typeface="Arial"/>
              <a:ea typeface="Arial"/>
              <a:cs typeface="Arial"/>
              <a:sym typeface="Arial"/>
            </a:endParaRPr>
          </a:p>
        </p:txBody>
      </p:sp>
      <p:sp>
        <p:nvSpPr>
          <p:cNvPr id="155" name="Google Shape;155;p30"/>
          <p:cNvSpPr txBox="1"/>
          <p:nvPr/>
        </p:nvSpPr>
        <p:spPr>
          <a:xfrm>
            <a:off x="8219825" y="724525"/>
            <a:ext cx="10233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1100" u="none" cap="none" strike="noStrike">
                <a:solidFill>
                  <a:srgbClr val="000000"/>
                </a:solidFill>
                <a:latin typeface="Arial"/>
                <a:ea typeface="Arial"/>
                <a:cs typeface="Arial"/>
                <a:sym typeface="Arial"/>
              </a:rPr>
              <a:t>Recognition and elimination mechanism</a:t>
            </a:r>
            <a:endParaRPr b="0" i="0" sz="1100" u="none" cap="none" strike="noStrike">
              <a:solidFill>
                <a:srgbClr val="000000"/>
              </a:solidFill>
              <a:latin typeface="Arial"/>
              <a:ea typeface="Arial"/>
              <a:cs typeface="Arial"/>
              <a:sym typeface="Arial"/>
            </a:endParaRPr>
          </a:p>
        </p:txBody>
      </p:sp>
      <p:sp>
        <p:nvSpPr>
          <p:cNvPr id="156" name="Google Shape;156;p30"/>
          <p:cNvSpPr/>
          <p:nvPr/>
        </p:nvSpPr>
        <p:spPr>
          <a:xfrm>
            <a:off x="3214950" y="805675"/>
            <a:ext cx="4041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0"/>
          <p:cNvSpPr/>
          <p:nvPr/>
        </p:nvSpPr>
        <p:spPr>
          <a:xfrm>
            <a:off x="4921450" y="775825"/>
            <a:ext cx="493800" cy="359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00"/>
              </a:highlight>
              <a:latin typeface="Arial"/>
              <a:ea typeface="Arial"/>
              <a:cs typeface="Arial"/>
              <a:sym typeface="Arial"/>
            </a:endParaRPr>
          </a:p>
        </p:txBody>
      </p:sp>
      <p:sp>
        <p:nvSpPr>
          <p:cNvPr id="158" name="Google Shape;158;p30"/>
          <p:cNvSpPr/>
          <p:nvPr/>
        </p:nvSpPr>
        <p:spPr>
          <a:xfrm rot="-5400000">
            <a:off x="6897775" y="724525"/>
            <a:ext cx="231900" cy="461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0"/>
          <p:cNvSpPr/>
          <p:nvPr/>
        </p:nvSpPr>
        <p:spPr>
          <a:xfrm>
            <a:off x="8104075" y="993925"/>
            <a:ext cx="201900" cy="323100"/>
          </a:xfrm>
          <a:prstGeom prst="chevron">
            <a:avLst>
              <a:gd fmla="val 8252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0"/>
          <p:cNvSpPr txBox="1"/>
          <p:nvPr/>
        </p:nvSpPr>
        <p:spPr>
          <a:xfrm>
            <a:off x="4720450" y="2483275"/>
            <a:ext cx="3954000" cy="24474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000000"/>
              </a:buClr>
              <a:buSzPts val="1500"/>
              <a:buFont typeface="Arial"/>
              <a:buChar char="●"/>
            </a:pPr>
            <a:r>
              <a:rPr b="0" i="0" lang="en" sz="1300" u="none" cap="none" strike="noStrike">
                <a:solidFill>
                  <a:srgbClr val="000000"/>
                </a:solidFill>
                <a:latin typeface="Arial"/>
                <a:ea typeface="Arial"/>
                <a:cs typeface="Arial"/>
                <a:sym typeface="Arial"/>
              </a:rPr>
              <a:t>Immunoglobulin VDJ recombination occurs in developing B-lymphocytes in the bone marrow during the early stages of B-cell differentiation leading to the formation of a functional Ig gene that encodes a unique antibody.</a:t>
            </a:r>
            <a:endParaRPr b="0" i="0" sz="13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en" sz="1300" u="none" cap="none" strike="noStrike">
                <a:solidFill>
                  <a:srgbClr val="000000"/>
                </a:solidFill>
                <a:latin typeface="Arial"/>
                <a:ea typeface="Arial"/>
                <a:cs typeface="Arial"/>
                <a:sym typeface="Arial"/>
              </a:rPr>
              <a:t>Introduces variability into the antibody gene through the creation of random mutations at the junctions of the joined segments, further increasing the diversity of the B-cell repertoire.</a:t>
            </a:r>
            <a:endParaRPr b="0" i="0" sz="1300" u="none" cap="none" strike="noStrike">
              <a:solidFill>
                <a:srgbClr val="000000"/>
              </a:solidFill>
              <a:latin typeface="Arial"/>
              <a:ea typeface="Arial"/>
              <a:cs typeface="Arial"/>
              <a:sym typeface="Arial"/>
            </a:endParaRPr>
          </a:p>
        </p:txBody>
      </p:sp>
      <p:sp>
        <p:nvSpPr>
          <p:cNvPr id="161" name="Google Shape;161;p30"/>
          <p:cNvSpPr/>
          <p:nvPr/>
        </p:nvSpPr>
        <p:spPr>
          <a:xfrm rot="1390614">
            <a:off x="1715507" y="2253097"/>
            <a:ext cx="2705989" cy="23855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0"/>
          <p:cNvSpPr/>
          <p:nvPr/>
        </p:nvSpPr>
        <p:spPr>
          <a:xfrm>
            <a:off x="3494044" y="1329088"/>
            <a:ext cx="404100" cy="7185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0"/>
          <p:cNvSpPr txBox="1"/>
          <p:nvPr/>
        </p:nvSpPr>
        <p:spPr>
          <a:xfrm>
            <a:off x="3840350" y="1535025"/>
            <a:ext cx="10233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1100" u="none" cap="none" strike="noStrike">
                <a:solidFill>
                  <a:srgbClr val="000000"/>
                </a:solidFill>
                <a:latin typeface="Arial"/>
                <a:ea typeface="Arial"/>
                <a:cs typeface="Arial"/>
                <a:sym typeface="Arial"/>
              </a:rPr>
              <a:t>Antigen that bind to the surface of ig </a:t>
            </a:r>
            <a:endParaRPr b="0" i="0" sz="1000" u="none" cap="none" strike="noStrike">
              <a:solidFill>
                <a:srgbClr val="000000"/>
              </a:solidFill>
              <a:latin typeface="Arial"/>
              <a:ea typeface="Arial"/>
              <a:cs typeface="Arial"/>
              <a:sym typeface="Arial"/>
            </a:endParaRPr>
          </a:p>
        </p:txBody>
      </p:sp>
      <p:sp>
        <p:nvSpPr>
          <p:cNvPr id="164" name="Google Shape;164;p30"/>
          <p:cNvSpPr/>
          <p:nvPr/>
        </p:nvSpPr>
        <p:spPr>
          <a:xfrm>
            <a:off x="6140988" y="793825"/>
            <a:ext cx="201900" cy="3231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0"/>
          <p:cNvSpPr txBox="1"/>
          <p:nvPr/>
        </p:nvSpPr>
        <p:spPr>
          <a:xfrm>
            <a:off x="456450" y="202025"/>
            <a:ext cx="119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B-Cells (Ig)</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9" name="Shape 169"/>
        <p:cNvGrpSpPr/>
        <p:nvPr/>
      </p:nvGrpSpPr>
      <p:grpSpPr>
        <a:xfrm>
          <a:off x="0" y="0"/>
          <a:ext cx="0" cy="0"/>
          <a:chOff x="0" y="0"/>
          <a:chExt cx="0" cy="0"/>
        </a:xfrm>
      </p:grpSpPr>
      <p:sp>
        <p:nvSpPr>
          <p:cNvPr id="170" name="Google Shape;170;p31"/>
          <p:cNvSpPr/>
          <p:nvPr/>
        </p:nvSpPr>
        <p:spPr>
          <a:xfrm>
            <a:off x="246925" y="115975"/>
            <a:ext cx="1414260" cy="846612"/>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1"/>
          <p:cNvSpPr txBox="1"/>
          <p:nvPr/>
        </p:nvSpPr>
        <p:spPr>
          <a:xfrm>
            <a:off x="443350" y="157150"/>
            <a:ext cx="10233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Stem cells in bone marrow. B T cells formed here </a:t>
            </a:r>
            <a:r>
              <a:rPr lang="en" sz="1600"/>
              <a:t> </a:t>
            </a:r>
            <a:endParaRPr sz="1600"/>
          </a:p>
        </p:txBody>
      </p:sp>
      <p:sp>
        <p:nvSpPr>
          <p:cNvPr id="172" name="Google Shape;172;p31"/>
          <p:cNvSpPr/>
          <p:nvPr/>
        </p:nvSpPr>
        <p:spPr>
          <a:xfrm>
            <a:off x="755775" y="1003750"/>
            <a:ext cx="287400" cy="500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1"/>
          <p:cNvSpPr txBox="1"/>
          <p:nvPr/>
        </p:nvSpPr>
        <p:spPr>
          <a:xfrm>
            <a:off x="121275" y="1414375"/>
            <a:ext cx="155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T cells move to thymus,and starts to express tcr and cd4 or cd8 receptors</a:t>
            </a:r>
            <a:endParaRPr sz="900"/>
          </a:p>
        </p:txBody>
      </p:sp>
      <p:sp>
        <p:nvSpPr>
          <p:cNvPr id="174" name="Google Shape;174;p31"/>
          <p:cNvSpPr/>
          <p:nvPr/>
        </p:nvSpPr>
        <p:spPr>
          <a:xfrm>
            <a:off x="796875" y="1967975"/>
            <a:ext cx="205200" cy="359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1"/>
          <p:cNvSpPr txBox="1"/>
          <p:nvPr/>
        </p:nvSpPr>
        <p:spPr>
          <a:xfrm>
            <a:off x="248475" y="2202300"/>
            <a:ext cx="14292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Activated by antigen present on the apc , by recognizing the antigen mhc(mhc1/mhc2)complex(Mature T cells should recognize only foreign antigens combined with self-MHC molecules for an appropriate immune response)</a:t>
            </a:r>
            <a:endParaRPr sz="900"/>
          </a:p>
        </p:txBody>
      </p:sp>
      <p:sp>
        <p:nvSpPr>
          <p:cNvPr id="176" name="Google Shape;176;p31"/>
          <p:cNvSpPr/>
          <p:nvPr/>
        </p:nvSpPr>
        <p:spPr>
          <a:xfrm rot="1566933">
            <a:off x="1844418" y="2017196"/>
            <a:ext cx="923480" cy="306978"/>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1"/>
          <p:cNvSpPr txBox="1"/>
          <p:nvPr/>
        </p:nvSpPr>
        <p:spPr>
          <a:xfrm>
            <a:off x="7385550" y="1662775"/>
            <a:ext cx="1860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While in thymus,TCR genes, located on the T cell chromosome, undergo </a:t>
            </a:r>
            <a:r>
              <a:rPr lang="en" sz="900" u="sng">
                <a:solidFill>
                  <a:schemeClr val="hlink"/>
                </a:solidFill>
                <a:hlinkClick r:id="rId3"/>
              </a:rPr>
              <a:t>rearrangement </a:t>
            </a:r>
            <a:r>
              <a:rPr lang="en" sz="900"/>
              <a:t>to generate a unique TCR gene.This is the maturation process.</a:t>
            </a:r>
            <a:endParaRPr sz="900"/>
          </a:p>
        </p:txBody>
      </p:sp>
      <p:sp>
        <p:nvSpPr>
          <p:cNvPr id="178" name="Google Shape;178;p31"/>
          <p:cNvSpPr/>
          <p:nvPr/>
        </p:nvSpPr>
        <p:spPr>
          <a:xfrm>
            <a:off x="920400" y="3547975"/>
            <a:ext cx="201900" cy="359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1"/>
          <p:cNvSpPr txBox="1"/>
          <p:nvPr/>
        </p:nvSpPr>
        <p:spPr>
          <a:xfrm>
            <a:off x="453300" y="3821225"/>
            <a:ext cx="1136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Clonal expansion</a:t>
            </a:r>
            <a:endParaRPr sz="900"/>
          </a:p>
        </p:txBody>
      </p:sp>
      <p:sp>
        <p:nvSpPr>
          <p:cNvPr id="180" name="Google Shape;180;p31"/>
          <p:cNvSpPr/>
          <p:nvPr/>
        </p:nvSpPr>
        <p:spPr>
          <a:xfrm rot="1298591">
            <a:off x="617385" y="4080432"/>
            <a:ext cx="201722" cy="22528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1"/>
          <p:cNvSpPr/>
          <p:nvPr/>
        </p:nvSpPr>
        <p:spPr>
          <a:xfrm rot="-1431521">
            <a:off x="1228076" y="4080580"/>
            <a:ext cx="201739" cy="224981"/>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1"/>
          <p:cNvSpPr/>
          <p:nvPr/>
        </p:nvSpPr>
        <p:spPr>
          <a:xfrm>
            <a:off x="921373" y="4080656"/>
            <a:ext cx="201900" cy="225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1"/>
          <p:cNvSpPr txBox="1"/>
          <p:nvPr/>
        </p:nvSpPr>
        <p:spPr>
          <a:xfrm>
            <a:off x="520300" y="4193350"/>
            <a:ext cx="1268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Tc        Th       treg</a:t>
            </a:r>
            <a:endParaRPr sz="900"/>
          </a:p>
        </p:txBody>
      </p:sp>
      <p:sp>
        <p:nvSpPr>
          <p:cNvPr id="184" name="Google Shape;184;p31"/>
          <p:cNvSpPr txBox="1"/>
          <p:nvPr/>
        </p:nvSpPr>
        <p:spPr>
          <a:xfrm>
            <a:off x="206325" y="4613950"/>
            <a:ext cx="204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Recognition and elimination mechanism</a:t>
            </a:r>
            <a:endParaRPr sz="900"/>
          </a:p>
        </p:txBody>
      </p:sp>
      <p:sp>
        <p:nvSpPr>
          <p:cNvPr id="185" name="Google Shape;185;p31"/>
          <p:cNvSpPr/>
          <p:nvPr/>
        </p:nvSpPr>
        <p:spPr>
          <a:xfrm rot="5522542">
            <a:off x="904695" y="4424510"/>
            <a:ext cx="202028" cy="323012"/>
          </a:xfrm>
          <a:prstGeom prst="chevron">
            <a:avLst>
              <a:gd fmla="val 4889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31"/>
          <p:cNvPicPr preferRelativeResize="0"/>
          <p:nvPr/>
        </p:nvPicPr>
        <p:blipFill>
          <a:blip r:embed="rId4">
            <a:alphaModFix/>
          </a:blip>
          <a:stretch>
            <a:fillRect/>
          </a:stretch>
        </p:blipFill>
        <p:spPr>
          <a:xfrm>
            <a:off x="2869426" y="567951"/>
            <a:ext cx="4364840" cy="3512700"/>
          </a:xfrm>
          <a:prstGeom prst="rect">
            <a:avLst/>
          </a:prstGeom>
          <a:noFill/>
          <a:ln>
            <a:noFill/>
          </a:ln>
        </p:spPr>
      </p:pic>
      <p:sp>
        <p:nvSpPr>
          <p:cNvPr id="187" name="Google Shape;187;p31"/>
          <p:cNvSpPr txBox="1"/>
          <p:nvPr/>
        </p:nvSpPr>
        <p:spPr>
          <a:xfrm>
            <a:off x="2941850" y="4193350"/>
            <a:ext cx="4364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C domain of the TCR provides structural stability and modulates the biologic properties of the TCR, such as its affinity for antigens and its ability to signal the T-cell to undergo activation and differentiation</a:t>
            </a:r>
            <a:endParaRPr sz="1000"/>
          </a:p>
        </p:txBody>
      </p:sp>
      <p:sp>
        <p:nvSpPr>
          <p:cNvPr id="188" name="Google Shape;188;p31"/>
          <p:cNvSpPr/>
          <p:nvPr/>
        </p:nvSpPr>
        <p:spPr>
          <a:xfrm rot="4701776">
            <a:off x="7142977" y="3985326"/>
            <a:ext cx="432796" cy="741273"/>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1"/>
          <p:cNvSpPr txBox="1"/>
          <p:nvPr/>
        </p:nvSpPr>
        <p:spPr>
          <a:xfrm rot="-280257">
            <a:off x="7132427" y="4186666"/>
            <a:ext cx="769957" cy="33862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For tcr</a:t>
            </a:r>
            <a:endParaRPr sz="1000"/>
          </a:p>
        </p:txBody>
      </p:sp>
      <p:sp>
        <p:nvSpPr>
          <p:cNvPr id="190" name="Google Shape;190;p31"/>
          <p:cNvSpPr txBox="1"/>
          <p:nvPr/>
        </p:nvSpPr>
        <p:spPr>
          <a:xfrm>
            <a:off x="3210125" y="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rPr>
              <a:t>T Cells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p:nvPr/>
        </p:nvSpPr>
        <p:spPr>
          <a:xfrm>
            <a:off x="73875" y="1809875"/>
            <a:ext cx="1651212" cy="846612"/>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2"/>
          <p:cNvSpPr txBox="1"/>
          <p:nvPr/>
        </p:nvSpPr>
        <p:spPr>
          <a:xfrm>
            <a:off x="201900" y="1970575"/>
            <a:ext cx="16512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Stem cells in bone marrow.  T cells formed here </a:t>
            </a:r>
            <a:r>
              <a:rPr b="0" i="0" lang="en" sz="1600" u="none" cap="none" strike="noStrike">
                <a:solidFill>
                  <a:srgbClr val="000000"/>
                </a:solidFill>
                <a:latin typeface="Arial"/>
                <a:ea typeface="Arial"/>
                <a:cs typeface="Arial"/>
                <a:sym typeface="Arial"/>
              </a:rPr>
              <a:t> </a:t>
            </a:r>
            <a:endParaRPr b="0" i="0" sz="1600" u="none" cap="none" strike="noStrike">
              <a:solidFill>
                <a:srgbClr val="000000"/>
              </a:solidFill>
              <a:latin typeface="Arial"/>
              <a:ea typeface="Arial"/>
              <a:cs typeface="Arial"/>
              <a:sym typeface="Arial"/>
            </a:endParaRPr>
          </a:p>
        </p:txBody>
      </p:sp>
      <p:sp>
        <p:nvSpPr>
          <p:cNvPr id="197" name="Google Shape;197;p32"/>
          <p:cNvSpPr/>
          <p:nvPr/>
        </p:nvSpPr>
        <p:spPr>
          <a:xfrm rot="-5216970">
            <a:off x="2005065" y="1982959"/>
            <a:ext cx="287507" cy="500513"/>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2"/>
          <p:cNvSpPr txBox="1"/>
          <p:nvPr/>
        </p:nvSpPr>
        <p:spPr>
          <a:xfrm>
            <a:off x="2747350" y="1885825"/>
            <a:ext cx="15564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1200" u="none" cap="none" strike="noStrike">
                <a:solidFill>
                  <a:srgbClr val="000000"/>
                </a:solidFill>
                <a:latin typeface="Arial"/>
                <a:ea typeface="Arial"/>
                <a:cs typeface="Arial"/>
                <a:sym typeface="Arial"/>
              </a:rPr>
              <a:t>T cells move to thymus,and starts to express tcr and cd4 or cd8 receptors</a:t>
            </a:r>
            <a:endParaRPr b="0" i="0" sz="1200" u="none" cap="none" strike="noStrike">
              <a:solidFill>
                <a:srgbClr val="000000"/>
              </a:solidFill>
              <a:latin typeface="Arial"/>
              <a:ea typeface="Arial"/>
              <a:cs typeface="Arial"/>
              <a:sym typeface="Arial"/>
            </a:endParaRPr>
          </a:p>
        </p:txBody>
      </p:sp>
      <p:sp>
        <p:nvSpPr>
          <p:cNvPr id="199" name="Google Shape;199;p32"/>
          <p:cNvSpPr/>
          <p:nvPr/>
        </p:nvSpPr>
        <p:spPr>
          <a:xfrm rot="-2476860">
            <a:off x="1489075" y="2723483"/>
            <a:ext cx="255096" cy="738928"/>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2"/>
          <p:cNvSpPr txBox="1"/>
          <p:nvPr/>
        </p:nvSpPr>
        <p:spPr>
          <a:xfrm>
            <a:off x="2056200" y="3223450"/>
            <a:ext cx="3599100" cy="1477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Activated by antigen present on the apc , by recognizing the antigen mhc(mhc1/mhc2)complex</a:t>
            </a:r>
            <a:endParaRPr b="0"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Mature T cells should recognize only foreign antigens combined with self-MHC molecules for an appropriate immune response</a:t>
            </a:r>
            <a:endParaRPr b="0" i="0" sz="1200" u="none" cap="none" strike="noStrike">
              <a:solidFill>
                <a:srgbClr val="000000"/>
              </a:solidFill>
              <a:latin typeface="Arial"/>
              <a:ea typeface="Arial"/>
              <a:cs typeface="Arial"/>
              <a:sym typeface="Arial"/>
            </a:endParaRPr>
          </a:p>
        </p:txBody>
      </p:sp>
      <p:sp>
        <p:nvSpPr>
          <p:cNvPr id="201" name="Google Shape;201;p32"/>
          <p:cNvSpPr/>
          <p:nvPr/>
        </p:nvSpPr>
        <p:spPr>
          <a:xfrm rot="3351">
            <a:off x="4592400" y="2155693"/>
            <a:ext cx="923400" cy="3069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2"/>
          <p:cNvSpPr txBox="1"/>
          <p:nvPr/>
        </p:nvSpPr>
        <p:spPr>
          <a:xfrm>
            <a:off x="5804450" y="1967975"/>
            <a:ext cx="28698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1200" u="none" cap="none" strike="noStrike">
                <a:solidFill>
                  <a:srgbClr val="000000"/>
                </a:solidFill>
                <a:latin typeface="Arial"/>
                <a:ea typeface="Arial"/>
                <a:cs typeface="Arial"/>
                <a:sym typeface="Arial"/>
              </a:rPr>
              <a:t>While in thymus,TCR genes, located on the T cell chromosome, undergo </a:t>
            </a:r>
            <a:r>
              <a:rPr b="0" i="0" lang="en" sz="1200" u="sng" cap="none" strike="noStrike">
                <a:solidFill>
                  <a:schemeClr val="hlink"/>
                </a:solidFill>
                <a:latin typeface="Arial"/>
                <a:ea typeface="Arial"/>
                <a:cs typeface="Arial"/>
                <a:sym typeface="Arial"/>
                <a:hlinkClick r:id="rId3"/>
              </a:rPr>
              <a:t>rearrangement </a:t>
            </a:r>
            <a:r>
              <a:rPr b="0" i="0" lang="en" sz="1200" u="none" cap="none" strike="noStrike">
                <a:solidFill>
                  <a:srgbClr val="000000"/>
                </a:solidFill>
                <a:latin typeface="Arial"/>
                <a:ea typeface="Arial"/>
                <a:cs typeface="Arial"/>
                <a:sym typeface="Arial"/>
              </a:rPr>
              <a:t>to generate a unique TCR gene.This is the maturation process.</a:t>
            </a:r>
            <a:endParaRPr b="0" i="0" sz="1200" u="none" cap="none" strike="noStrike">
              <a:solidFill>
                <a:srgbClr val="000000"/>
              </a:solidFill>
              <a:latin typeface="Arial"/>
              <a:ea typeface="Arial"/>
              <a:cs typeface="Arial"/>
              <a:sym typeface="Arial"/>
            </a:endParaRPr>
          </a:p>
        </p:txBody>
      </p:sp>
      <p:sp>
        <p:nvSpPr>
          <p:cNvPr id="203" name="Google Shape;203;p32"/>
          <p:cNvSpPr txBox="1"/>
          <p:nvPr/>
        </p:nvSpPr>
        <p:spPr>
          <a:xfrm>
            <a:off x="3130525" y="959750"/>
            <a:ext cx="3000000" cy="477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900" u="none" cap="none" strike="noStrike">
                <a:solidFill>
                  <a:schemeClr val="dk1"/>
                </a:solidFill>
                <a:latin typeface="Arial"/>
                <a:ea typeface="Arial"/>
                <a:cs typeface="Arial"/>
                <a:sym typeface="Arial"/>
              </a:rPr>
              <a:t>T Cells</a:t>
            </a:r>
            <a:endParaRPr b="0" i="0" sz="1900" u="none" cap="none" strike="noStrike">
              <a:solidFill>
                <a:srgbClr val="000000"/>
              </a:solidFill>
              <a:latin typeface="Arial"/>
              <a:ea typeface="Arial"/>
              <a:cs typeface="Arial"/>
              <a:sym typeface="Arial"/>
            </a:endParaRPr>
          </a:p>
        </p:txBody>
      </p:sp>
      <p:sp>
        <p:nvSpPr>
          <p:cNvPr id="204" name="Google Shape;204;p32"/>
          <p:cNvSpPr/>
          <p:nvPr/>
        </p:nvSpPr>
        <p:spPr>
          <a:xfrm rot="-5099277">
            <a:off x="5575094" y="3290425"/>
            <a:ext cx="281577" cy="510461"/>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2"/>
          <p:cNvSpPr/>
          <p:nvPr/>
        </p:nvSpPr>
        <p:spPr>
          <a:xfrm rot="1298591">
            <a:off x="6628002" y="3884953"/>
            <a:ext cx="201722" cy="22528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2"/>
          <p:cNvSpPr txBox="1"/>
          <p:nvPr/>
        </p:nvSpPr>
        <p:spPr>
          <a:xfrm>
            <a:off x="6530925" y="3997875"/>
            <a:ext cx="12681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Tc        Th       treg</a:t>
            </a:r>
            <a:endParaRPr b="0" i="0" sz="900" u="none" cap="none" strike="noStrike">
              <a:solidFill>
                <a:srgbClr val="000000"/>
              </a:solidFill>
              <a:latin typeface="Arial"/>
              <a:ea typeface="Arial"/>
              <a:cs typeface="Arial"/>
              <a:sym typeface="Arial"/>
            </a:endParaRPr>
          </a:p>
        </p:txBody>
      </p:sp>
      <p:sp>
        <p:nvSpPr>
          <p:cNvPr id="207" name="Google Shape;207;p32"/>
          <p:cNvSpPr txBox="1"/>
          <p:nvPr/>
        </p:nvSpPr>
        <p:spPr>
          <a:xfrm>
            <a:off x="6216950" y="4418475"/>
            <a:ext cx="2044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1200" u="none" cap="none" strike="noStrike">
                <a:solidFill>
                  <a:srgbClr val="000000"/>
                </a:solidFill>
                <a:latin typeface="Arial"/>
                <a:ea typeface="Arial"/>
                <a:cs typeface="Arial"/>
                <a:sym typeface="Arial"/>
              </a:rPr>
              <a:t>Recognition and elimination mechanism</a:t>
            </a:r>
            <a:endParaRPr b="0" i="0" sz="1200" u="none" cap="none" strike="noStrike">
              <a:solidFill>
                <a:srgbClr val="000000"/>
              </a:solidFill>
              <a:latin typeface="Arial"/>
              <a:ea typeface="Arial"/>
              <a:cs typeface="Arial"/>
              <a:sym typeface="Arial"/>
            </a:endParaRPr>
          </a:p>
        </p:txBody>
      </p:sp>
      <p:sp>
        <p:nvSpPr>
          <p:cNvPr id="208" name="Google Shape;208;p32"/>
          <p:cNvSpPr/>
          <p:nvPr/>
        </p:nvSpPr>
        <p:spPr>
          <a:xfrm rot="-1431521">
            <a:off x="7273338" y="3870299"/>
            <a:ext cx="201739" cy="224981"/>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2"/>
          <p:cNvSpPr/>
          <p:nvPr/>
        </p:nvSpPr>
        <p:spPr>
          <a:xfrm>
            <a:off x="6966736" y="3870331"/>
            <a:ext cx="201900" cy="225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2"/>
          <p:cNvSpPr/>
          <p:nvPr/>
        </p:nvSpPr>
        <p:spPr>
          <a:xfrm rot="5522542">
            <a:off x="6966671" y="4250852"/>
            <a:ext cx="202028" cy="323001"/>
          </a:xfrm>
          <a:prstGeom prst="chevron">
            <a:avLst>
              <a:gd fmla="val 4889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2"/>
          <p:cNvSpPr txBox="1"/>
          <p:nvPr/>
        </p:nvSpPr>
        <p:spPr>
          <a:xfrm>
            <a:off x="6031500" y="329607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Clonal expansion</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nvSpPr>
        <p:spPr>
          <a:xfrm>
            <a:off x="3467275" y="616225"/>
            <a:ext cx="1784700" cy="183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1100" u="none" cap="none" strike="noStrike">
                <a:solidFill>
                  <a:srgbClr val="000000"/>
                </a:solidFill>
                <a:latin typeface="Arial"/>
                <a:ea typeface="Arial"/>
                <a:cs typeface="Arial"/>
                <a:sym typeface="Arial"/>
              </a:rPr>
              <a:t>Combinatorial diversity (V-(D)-J rearrangements), the junctional diversity (N-diversity and rarely P junction), the somatic hypermutations (SHM) (shm only for ig )and the pairing of the heavy and light chains.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17" name="Google Shape;217;p33"/>
          <p:cNvSpPr txBox="1"/>
          <p:nvPr/>
        </p:nvSpPr>
        <p:spPr>
          <a:xfrm>
            <a:off x="3370963" y="3029875"/>
            <a:ext cx="1881000" cy="181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1200" u="none" cap="none" strike="noStrike">
                <a:solidFill>
                  <a:srgbClr val="000000"/>
                </a:solidFill>
                <a:latin typeface="Arial"/>
                <a:ea typeface="Arial"/>
                <a:cs typeface="Arial"/>
                <a:sym typeface="Arial"/>
              </a:rPr>
              <a:t>During the transcription (mrna) in B or T cells, the rearranged V-(D)-J gene which codes the V domain is spliced to a C gene that codes the C region.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8" name="Google Shape;218;p33"/>
          <p:cNvPicPr preferRelativeResize="0"/>
          <p:nvPr/>
        </p:nvPicPr>
        <p:blipFill rotWithShape="1">
          <a:blip r:embed="rId3">
            <a:alphaModFix/>
          </a:blip>
          <a:srcRect b="0" l="0" r="0" t="0"/>
          <a:stretch/>
        </p:blipFill>
        <p:spPr>
          <a:xfrm>
            <a:off x="5175725" y="60150"/>
            <a:ext cx="3968274" cy="3082350"/>
          </a:xfrm>
          <a:prstGeom prst="rect">
            <a:avLst/>
          </a:prstGeom>
          <a:noFill/>
          <a:ln>
            <a:noFill/>
          </a:ln>
        </p:spPr>
      </p:pic>
      <p:pic>
        <p:nvPicPr>
          <p:cNvPr id="219" name="Google Shape;219;p33"/>
          <p:cNvPicPr preferRelativeResize="0"/>
          <p:nvPr/>
        </p:nvPicPr>
        <p:blipFill rotWithShape="1">
          <a:blip r:embed="rId4">
            <a:alphaModFix/>
          </a:blip>
          <a:srcRect b="0" l="0" r="0" t="0"/>
          <a:stretch/>
        </p:blipFill>
        <p:spPr>
          <a:xfrm>
            <a:off x="0" y="261175"/>
            <a:ext cx="3330507" cy="2680300"/>
          </a:xfrm>
          <a:prstGeom prst="rect">
            <a:avLst/>
          </a:prstGeom>
          <a:noFill/>
          <a:ln>
            <a:noFill/>
          </a:ln>
        </p:spPr>
      </p:pic>
      <p:sp>
        <p:nvSpPr>
          <p:cNvPr id="220" name="Google Shape;220;p33"/>
          <p:cNvSpPr txBox="1"/>
          <p:nvPr/>
        </p:nvSpPr>
        <p:spPr>
          <a:xfrm>
            <a:off x="5362375" y="3861025"/>
            <a:ext cx="822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t/>
            </a:r>
            <a:endParaRPr b="0" i="0" sz="900" u="none" cap="none" strike="noStrike">
              <a:solidFill>
                <a:srgbClr val="000000"/>
              </a:solidFill>
              <a:latin typeface="Arial"/>
              <a:ea typeface="Arial"/>
              <a:cs typeface="Arial"/>
              <a:sym typeface="Arial"/>
            </a:endParaRPr>
          </a:p>
        </p:txBody>
      </p:sp>
      <p:sp>
        <p:nvSpPr>
          <p:cNvPr id="221" name="Google Shape;221;p33"/>
          <p:cNvSpPr txBox="1"/>
          <p:nvPr/>
        </p:nvSpPr>
        <p:spPr>
          <a:xfrm>
            <a:off x="6109550" y="3206875"/>
            <a:ext cx="2592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1000" u="none" cap="none" strike="noStrike">
                <a:solidFill>
                  <a:srgbClr val="000000"/>
                </a:solidFill>
                <a:latin typeface="Arial"/>
                <a:ea typeface="Arial"/>
                <a:cs typeface="Arial"/>
                <a:sym typeface="Arial"/>
              </a:rPr>
              <a:t>The association of the rearranged V domain with a particular C domain determines the class or isotype of the antibody, such as IgM, IgG, IgA, etc</a:t>
            </a:r>
            <a:endParaRPr b="0" i="0" sz="1000" u="none" cap="none" strike="noStrike">
              <a:solidFill>
                <a:srgbClr val="000000"/>
              </a:solidFill>
              <a:latin typeface="Arial"/>
              <a:ea typeface="Arial"/>
              <a:cs typeface="Arial"/>
              <a:sym typeface="Arial"/>
            </a:endParaRPr>
          </a:p>
        </p:txBody>
      </p:sp>
      <p:sp>
        <p:nvSpPr>
          <p:cNvPr id="222" name="Google Shape;222;p33"/>
          <p:cNvSpPr txBox="1"/>
          <p:nvPr/>
        </p:nvSpPr>
        <p:spPr>
          <a:xfrm>
            <a:off x="335475" y="3129925"/>
            <a:ext cx="24408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 sz="1000" u="none" cap="none" strike="noStrike">
                <a:solidFill>
                  <a:srgbClr val="000000"/>
                </a:solidFill>
                <a:latin typeface="Arial"/>
                <a:ea typeface="Arial"/>
                <a:cs typeface="Arial"/>
                <a:sym typeface="Arial"/>
              </a:rPr>
              <a:t>C domain of the TCR provides structural stability and modulates the biologic properties of the TCR, such as its affinity for antigens and its ability to signal the T-cell to undergo activation and differentiation</a:t>
            </a:r>
            <a:endParaRPr b="0" i="0" sz="1000" u="none" cap="none" strike="noStrike">
              <a:solidFill>
                <a:srgbClr val="000000"/>
              </a:solidFill>
              <a:latin typeface="Arial"/>
              <a:ea typeface="Arial"/>
              <a:cs typeface="Arial"/>
              <a:sym typeface="Arial"/>
            </a:endParaRPr>
          </a:p>
        </p:txBody>
      </p:sp>
      <p:sp>
        <p:nvSpPr>
          <p:cNvPr id="223" name="Google Shape;223;p33"/>
          <p:cNvSpPr txBox="1"/>
          <p:nvPr/>
        </p:nvSpPr>
        <p:spPr>
          <a:xfrm>
            <a:off x="785200" y="4405525"/>
            <a:ext cx="894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For TCR</a:t>
            </a:r>
            <a:endParaRPr b="1" i="0" sz="1400" u="none" cap="none" strike="noStrike">
              <a:solidFill>
                <a:srgbClr val="000000"/>
              </a:solidFill>
              <a:latin typeface="Arial"/>
              <a:ea typeface="Arial"/>
              <a:cs typeface="Arial"/>
              <a:sym typeface="Arial"/>
            </a:endParaRPr>
          </a:p>
        </p:txBody>
      </p:sp>
      <p:sp>
        <p:nvSpPr>
          <p:cNvPr id="224" name="Google Shape;224;p33"/>
          <p:cNvSpPr txBox="1"/>
          <p:nvPr/>
        </p:nvSpPr>
        <p:spPr>
          <a:xfrm>
            <a:off x="6712563" y="4238125"/>
            <a:ext cx="894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For Ig</a:t>
            </a:r>
            <a:endParaRPr b="1" i="0" sz="1400" u="none" cap="none" strike="noStrike">
              <a:solidFill>
                <a:srgbClr val="000000"/>
              </a:solidFill>
              <a:latin typeface="Arial"/>
              <a:ea typeface="Arial"/>
              <a:cs typeface="Arial"/>
              <a:sym typeface="Arial"/>
            </a:endParaRPr>
          </a:p>
        </p:txBody>
      </p:sp>
      <p:sp>
        <p:nvSpPr>
          <p:cNvPr id="225" name="Google Shape;225;p33"/>
          <p:cNvSpPr/>
          <p:nvPr/>
        </p:nvSpPr>
        <p:spPr>
          <a:xfrm>
            <a:off x="4201775" y="2753150"/>
            <a:ext cx="174000" cy="360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3"/>
          <p:cNvSpPr/>
          <p:nvPr/>
        </p:nvSpPr>
        <p:spPr>
          <a:xfrm>
            <a:off x="5115325" y="3168475"/>
            <a:ext cx="782700" cy="12372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600"/>
              <a:buFont typeface="Arial"/>
              <a:buNone/>
            </a:pPr>
            <a:r>
              <a:rPr b="0" i="0" lang="en" sz="900" u="none" cap="none" strike="noStrike">
                <a:solidFill>
                  <a:schemeClr val="dk1"/>
                </a:solidFill>
                <a:latin typeface="Arial"/>
                <a:ea typeface="Arial"/>
                <a:cs typeface="Arial"/>
                <a:sym typeface="Arial"/>
              </a:rPr>
              <a:t>Vdomain is responsible for recognizing and binding to specific antigen</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3"/>
          <p:cNvSpPr/>
          <p:nvPr/>
        </p:nvSpPr>
        <p:spPr>
          <a:xfrm rot="2050353">
            <a:off x="2899616" y="3796750"/>
            <a:ext cx="395238" cy="497168"/>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3"/>
          <p:cNvSpPr/>
          <p:nvPr/>
        </p:nvSpPr>
        <p:spPr>
          <a:xfrm rot="-2435795">
            <a:off x="5960810" y="3839923"/>
            <a:ext cx="395095" cy="497009"/>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